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55"/>
  </p:notesMasterIdLst>
  <p:sldIdLst>
    <p:sldId id="352" r:id="rId2"/>
    <p:sldId id="406" r:id="rId3"/>
    <p:sldId id="256" r:id="rId4"/>
    <p:sldId id="349" r:id="rId5"/>
    <p:sldId id="409" r:id="rId6"/>
    <p:sldId id="431" r:id="rId7"/>
    <p:sldId id="434" r:id="rId8"/>
    <p:sldId id="476" r:id="rId9"/>
    <p:sldId id="407" r:id="rId10"/>
    <p:sldId id="408" r:id="rId11"/>
    <p:sldId id="477" r:id="rId12"/>
    <p:sldId id="475" r:id="rId13"/>
    <p:sldId id="411" r:id="rId14"/>
    <p:sldId id="412" r:id="rId15"/>
    <p:sldId id="413" r:id="rId16"/>
    <p:sldId id="415" r:id="rId17"/>
    <p:sldId id="433" r:id="rId18"/>
    <p:sldId id="421" r:id="rId19"/>
    <p:sldId id="481" r:id="rId20"/>
    <p:sldId id="414" r:id="rId21"/>
    <p:sldId id="457" r:id="rId22"/>
    <p:sldId id="437" r:id="rId23"/>
    <p:sldId id="436" r:id="rId24"/>
    <p:sldId id="416" r:id="rId25"/>
    <p:sldId id="432" r:id="rId26"/>
    <p:sldId id="442" r:id="rId27"/>
    <p:sldId id="438" r:id="rId28"/>
    <p:sldId id="443" r:id="rId29"/>
    <p:sldId id="444" r:id="rId30"/>
    <p:sldId id="439" r:id="rId31"/>
    <p:sldId id="440" r:id="rId32"/>
    <p:sldId id="441" r:id="rId33"/>
    <p:sldId id="445" r:id="rId34"/>
    <p:sldId id="417" r:id="rId35"/>
    <p:sldId id="454" r:id="rId36"/>
    <p:sldId id="455" r:id="rId37"/>
    <p:sldId id="524" r:id="rId38"/>
    <p:sldId id="446" r:id="rId39"/>
    <p:sldId id="458" r:id="rId40"/>
    <p:sldId id="465" r:id="rId41"/>
    <p:sldId id="474" r:id="rId42"/>
    <p:sldId id="426" r:id="rId43"/>
    <p:sldId id="427" r:id="rId44"/>
    <p:sldId id="428" r:id="rId45"/>
    <p:sldId id="519" r:id="rId46"/>
    <p:sldId id="520" r:id="rId47"/>
    <p:sldId id="515" r:id="rId48"/>
    <p:sldId id="517" r:id="rId49"/>
    <p:sldId id="522" r:id="rId50"/>
    <p:sldId id="521" r:id="rId51"/>
    <p:sldId id="425" r:id="rId52"/>
    <p:sldId id="516" r:id="rId53"/>
    <p:sldId id="51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89" autoAdjust="0"/>
    <p:restoredTop sz="93269" autoAdjust="0"/>
  </p:normalViewPr>
  <p:slideViewPr>
    <p:cSldViewPr snapToGrid="0">
      <p:cViewPr varScale="1">
        <p:scale>
          <a:sx n="83" d="100"/>
          <a:sy n="83" d="100"/>
        </p:scale>
        <p:origin x="126" y="9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04/11/2024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3</a:t>
            </a:fld>
            <a:endParaRPr lang="en-GB" dirty="0"/>
          </a:p>
        </p:txBody>
      </p:sp>
    </p:spTree>
    <p:extLst>
      <p:ext uri="{BB962C8B-B14F-4D97-AF65-F5344CB8AC3E}">
        <p14:creationId xmlns:p14="http://schemas.microsoft.com/office/powerpoint/2010/main" val="177396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10</a:t>
            </a:fld>
            <a:endParaRPr lang="en-GB" dirty="0"/>
          </a:p>
        </p:txBody>
      </p:sp>
    </p:spTree>
    <p:extLst>
      <p:ext uri="{BB962C8B-B14F-4D97-AF65-F5344CB8AC3E}">
        <p14:creationId xmlns:p14="http://schemas.microsoft.com/office/powerpoint/2010/main" val="228854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04/11/2024</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ourteen_Points" TargetMode="External"/><Relationship Id="rId2" Type="http://schemas.openxmlformats.org/officeDocument/2006/relationships/hyperlink" Target="https://en.wikiquote.org/wiki/Woodrow_Wilson" TargetMode="External"/><Relationship Id="rId1" Type="http://schemas.openxmlformats.org/officeDocument/2006/relationships/slideLayout" Target="../slideLayouts/slideLayout2.xml"/><Relationship Id="rId5" Type="http://schemas.openxmlformats.org/officeDocument/2006/relationships/hyperlink" Target="https://en.wikiquote.org/wiki/Ten_Commandments" TargetMode="External"/><Relationship Id="rId4" Type="http://schemas.openxmlformats.org/officeDocument/2006/relationships/hyperlink" Target="https://en.wikiquote.org/wiki/Go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663" y="2978010"/>
            <a:ext cx="8911687" cy="1280890"/>
          </a:xfrm>
        </p:spPr>
        <p:txBody>
          <a:bodyPr/>
          <a:lstStyle/>
          <a:p>
            <a:pPr algn="ctr"/>
            <a:r>
              <a:rPr lang="en-GB" dirty="0" smtClean="0"/>
              <a:t>American History</a:t>
            </a:r>
            <a:endParaRPr lang="en-GB" dirty="0"/>
          </a:p>
        </p:txBody>
      </p:sp>
    </p:spTree>
    <p:extLst>
      <p:ext uri="{BB962C8B-B14F-4D97-AF65-F5344CB8AC3E}">
        <p14:creationId xmlns:p14="http://schemas.microsoft.com/office/powerpoint/2010/main" val="202236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288" y="96304"/>
            <a:ext cx="8911687" cy="1280890"/>
          </a:xfrm>
        </p:spPr>
        <p:txBody>
          <a:bodyPr/>
          <a:lstStyle/>
          <a:p>
            <a:r>
              <a:rPr lang="en-GB" dirty="0" smtClean="0"/>
              <a:t>USA the new world financial power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26022138"/>
              </p:ext>
            </p:extLst>
          </p:nvPr>
        </p:nvGraphicFramePr>
        <p:xfrm>
          <a:off x="1810232" y="1429351"/>
          <a:ext cx="8127999" cy="252522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78527477"/>
                    </a:ext>
                  </a:extLst>
                </a:gridCol>
                <a:gridCol w="2709333">
                  <a:extLst>
                    <a:ext uri="{9D8B030D-6E8A-4147-A177-3AD203B41FA5}">
                      <a16:colId xmlns:a16="http://schemas.microsoft.com/office/drawing/2014/main" val="2584183762"/>
                    </a:ext>
                  </a:extLst>
                </a:gridCol>
                <a:gridCol w="2709333">
                  <a:extLst>
                    <a:ext uri="{9D8B030D-6E8A-4147-A177-3AD203B41FA5}">
                      <a16:colId xmlns:a16="http://schemas.microsoft.com/office/drawing/2014/main" val="3113328396"/>
                    </a:ext>
                  </a:extLst>
                </a:gridCol>
              </a:tblGrid>
              <a:tr h="452581">
                <a:tc>
                  <a:txBody>
                    <a:bodyPr/>
                    <a:lstStyle/>
                    <a:p>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1914</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1918</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9084356"/>
                  </a:ext>
                </a:extLst>
              </a:tr>
              <a:tr h="370840">
                <a:tc>
                  <a:txBody>
                    <a:bodyPr/>
                    <a:lstStyle/>
                    <a:p>
                      <a:r>
                        <a:rPr lang="en-GB" sz="2800" dirty="0" smtClean="0">
                          <a:latin typeface="Arial" panose="020B0604020202020204" pitchFamily="34" charset="0"/>
                          <a:cs typeface="Arial" panose="020B0604020202020204" pitchFamily="34" charset="0"/>
                        </a:rPr>
                        <a:t>Britain </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15%</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120%</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1706219"/>
                  </a:ext>
                </a:extLst>
              </a:tr>
              <a:tr h="370840">
                <a:tc>
                  <a:txBody>
                    <a:bodyPr/>
                    <a:lstStyle/>
                    <a:p>
                      <a:r>
                        <a:rPr lang="en-GB" sz="2800" dirty="0" smtClean="0">
                          <a:latin typeface="Arial" panose="020B0604020202020204" pitchFamily="34" charset="0"/>
                          <a:cs typeface="Arial" panose="020B0604020202020204" pitchFamily="34" charset="0"/>
                        </a:rPr>
                        <a:t>France</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22%</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103%</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0231622"/>
                  </a:ext>
                </a:extLst>
              </a:tr>
              <a:tr h="370840">
                <a:tc>
                  <a:txBody>
                    <a:bodyPr/>
                    <a:lstStyle/>
                    <a:p>
                      <a:r>
                        <a:rPr lang="en-GB" sz="2800" dirty="0" smtClean="0">
                          <a:latin typeface="Arial" panose="020B0604020202020204" pitchFamily="34" charset="0"/>
                          <a:cs typeface="Arial" panose="020B0604020202020204" pitchFamily="34" charset="0"/>
                        </a:rPr>
                        <a:t>Germany</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6%</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150%</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1007183"/>
                  </a:ext>
                </a:extLst>
              </a:tr>
              <a:tr h="370840">
                <a:tc>
                  <a:txBody>
                    <a:bodyPr/>
                    <a:lstStyle/>
                    <a:p>
                      <a:r>
                        <a:rPr lang="en-GB" sz="2800" dirty="0" smtClean="0">
                          <a:latin typeface="Arial" panose="020B0604020202020204" pitchFamily="34" charset="0"/>
                          <a:cs typeface="Arial" panose="020B0604020202020204" pitchFamily="34" charset="0"/>
                        </a:rPr>
                        <a:t>USA </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2%</a:t>
                      </a:r>
                      <a:endParaRPr lang="en-GB" sz="2800" dirty="0">
                        <a:latin typeface="Arial" panose="020B0604020202020204" pitchFamily="34" charset="0"/>
                        <a:cs typeface="Arial" panose="020B0604020202020204" pitchFamily="34" charset="0"/>
                      </a:endParaRPr>
                    </a:p>
                  </a:txBody>
                  <a:tcPr/>
                </a:tc>
                <a:tc>
                  <a:txBody>
                    <a:bodyPr/>
                    <a:lstStyle/>
                    <a:p>
                      <a:pPr algn="ctr"/>
                      <a:r>
                        <a:rPr lang="en-GB" sz="2800" dirty="0" smtClean="0">
                          <a:latin typeface="Arial" panose="020B0604020202020204" pitchFamily="34" charset="0"/>
                          <a:cs typeface="Arial" panose="020B0604020202020204" pitchFamily="34" charset="0"/>
                        </a:rPr>
                        <a:t>41%</a:t>
                      </a:r>
                      <a:endParaRPr lang="en-GB"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6878381"/>
                  </a:ext>
                </a:extLst>
              </a:tr>
            </a:tbl>
          </a:graphicData>
        </a:graphic>
      </p:graphicFrame>
      <p:sp>
        <p:nvSpPr>
          <p:cNvPr id="5" name="TextBox 4"/>
          <p:cNvSpPr txBox="1"/>
          <p:nvPr/>
        </p:nvSpPr>
        <p:spPr>
          <a:xfrm>
            <a:off x="2680640" y="882693"/>
            <a:ext cx="5732595"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Debt Ratios % GDP during the war</a:t>
            </a:r>
          </a:p>
        </p:txBody>
      </p:sp>
      <p:graphicFrame>
        <p:nvGraphicFramePr>
          <p:cNvPr id="6" name="Table 5"/>
          <p:cNvGraphicFramePr>
            <a:graphicFrameLocks noGrp="1"/>
          </p:cNvGraphicFramePr>
          <p:nvPr>
            <p:extLst>
              <p:ext uri="{D42A27DB-BD31-4B8C-83A1-F6EECF244321}">
                <p14:modId xmlns:p14="http://schemas.microsoft.com/office/powerpoint/2010/main" val="3715835380"/>
              </p:ext>
            </p:extLst>
          </p:nvPr>
        </p:nvGraphicFramePr>
        <p:xfrm>
          <a:off x="1865419" y="4602480"/>
          <a:ext cx="8127999" cy="2255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32630330"/>
                    </a:ext>
                  </a:extLst>
                </a:gridCol>
                <a:gridCol w="2709333">
                  <a:extLst>
                    <a:ext uri="{9D8B030D-6E8A-4147-A177-3AD203B41FA5}">
                      <a16:colId xmlns:a16="http://schemas.microsoft.com/office/drawing/2014/main" val="3024665499"/>
                    </a:ext>
                  </a:extLst>
                </a:gridCol>
                <a:gridCol w="2709333">
                  <a:extLst>
                    <a:ext uri="{9D8B030D-6E8A-4147-A177-3AD203B41FA5}">
                      <a16:colId xmlns:a16="http://schemas.microsoft.com/office/drawing/2014/main" val="3232256757"/>
                    </a:ext>
                  </a:extLst>
                </a:gridCol>
              </a:tblGrid>
              <a:tr h="37084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000" kern="1200" dirty="0" smtClean="0">
                          <a:solidFill>
                            <a:schemeClr val="dk1"/>
                          </a:solidFill>
                          <a:latin typeface="Arial" panose="020B0604020202020204" pitchFamily="34" charset="0"/>
                          <a:ea typeface="+mn-ea"/>
                          <a:cs typeface="Arial" panose="020B0604020202020204" pitchFamily="34" charset="0"/>
                        </a:rPr>
                        <a:t>Debt to US in current dollars</a:t>
                      </a:r>
                      <a:endParaRPr lang="en-GB"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000" kern="1200" dirty="0" smtClean="0">
                          <a:solidFill>
                            <a:schemeClr val="dk1"/>
                          </a:solidFill>
                          <a:latin typeface="Arial" panose="020B0604020202020204" pitchFamily="34" charset="0"/>
                          <a:ea typeface="+mn-ea"/>
                          <a:cs typeface="Arial" panose="020B0604020202020204" pitchFamily="34" charset="0"/>
                        </a:rPr>
                        <a:t>Paid off</a:t>
                      </a:r>
                      <a:endParaRPr lang="en-GB" sz="20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57644146"/>
                  </a:ext>
                </a:extLst>
              </a:tr>
              <a:tr h="370840">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Britain </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$65 Billion </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2006</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24448413"/>
                  </a:ext>
                </a:extLst>
              </a:tr>
              <a:tr h="370840">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France</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$30 Billion </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1980</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41435655"/>
                  </a:ext>
                </a:extLst>
              </a:tr>
              <a:tr h="370840">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Russia</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$5 Billion</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457200" rtl="0" eaLnBrk="1" latinLnBrk="0" hangingPunct="1"/>
                      <a:r>
                        <a:rPr lang="en-GB" sz="2800" kern="1200" dirty="0" smtClean="0">
                          <a:solidFill>
                            <a:schemeClr val="dk1"/>
                          </a:solidFill>
                          <a:latin typeface="Arial" panose="020B0604020202020204" pitchFamily="34" charset="0"/>
                          <a:ea typeface="+mn-ea"/>
                          <a:cs typeface="Arial" panose="020B0604020202020204" pitchFamily="34" charset="0"/>
                        </a:rPr>
                        <a:t>…never paid..</a:t>
                      </a:r>
                      <a:endParaRPr lang="en-GB" sz="28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09721455"/>
                  </a:ext>
                </a:extLst>
              </a:tr>
            </a:tbl>
          </a:graphicData>
        </a:graphic>
      </p:graphicFrame>
      <p:sp>
        <p:nvSpPr>
          <p:cNvPr id="7" name="TextBox 6"/>
          <p:cNvSpPr txBox="1"/>
          <p:nvPr/>
        </p:nvSpPr>
        <p:spPr>
          <a:xfrm>
            <a:off x="2372152" y="3960821"/>
            <a:ext cx="6261651"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US </a:t>
            </a:r>
            <a:r>
              <a:rPr lang="en-GB" sz="2800" dirty="0" smtClean="0">
                <a:latin typeface="Arial" panose="020B0604020202020204" pitchFamily="34" charset="0"/>
                <a:cs typeface="Arial" panose="020B0604020202020204" pitchFamily="34" charset="0"/>
              </a:rPr>
              <a:t>largest lender ….wants repayment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68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20" y="1359286"/>
            <a:ext cx="9577633" cy="1280890"/>
          </a:xfrm>
        </p:spPr>
        <p:txBody>
          <a:bodyPr>
            <a:normAutofit fontScale="90000"/>
          </a:bodyPr>
          <a:lstStyle/>
          <a:p>
            <a:r>
              <a:rPr lang="en-GB" dirty="0" smtClean="0"/>
              <a:t>World dominated by 3 surviving “Great Powers”: Americans, British and French</a:t>
            </a:r>
            <a:br>
              <a:rPr lang="en-GB" dirty="0" smtClean="0"/>
            </a:br>
            <a:r>
              <a:rPr lang="en-GB" dirty="0" smtClean="0"/>
              <a:t>…..Germans, Austrians, Ottomans defeated           …..Russia and China in chaos</a:t>
            </a:r>
            <a:br>
              <a:rPr lang="en-GB" dirty="0" smtClean="0"/>
            </a:br>
            <a:r>
              <a:rPr lang="en-GB" dirty="0"/>
              <a:t/>
            </a:r>
            <a:br>
              <a:rPr lang="en-GB" dirty="0"/>
            </a:br>
            <a:r>
              <a:rPr lang="en-GB" dirty="0" smtClean="0"/>
              <a:t/>
            </a:r>
            <a:br>
              <a:rPr lang="en-GB" dirty="0" smtClean="0"/>
            </a:br>
            <a:r>
              <a:rPr lang="en-GB" dirty="0"/>
              <a:t/>
            </a:r>
            <a:br>
              <a:rPr lang="en-GB" dirty="0"/>
            </a:br>
            <a:r>
              <a:rPr lang="en-GB" dirty="0" smtClean="0"/>
              <a:t>Everything to be resolved  at Versailles              				…..January 1919</a:t>
            </a:r>
            <a:endParaRPr lang="en-GB" dirty="0"/>
          </a:p>
        </p:txBody>
      </p:sp>
    </p:spTree>
    <p:extLst>
      <p:ext uri="{BB962C8B-B14F-4D97-AF65-F5344CB8AC3E}">
        <p14:creationId xmlns:p14="http://schemas.microsoft.com/office/powerpoint/2010/main" val="31764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9" y="1048316"/>
            <a:ext cx="12012891" cy="1280890"/>
          </a:xfrm>
        </p:spPr>
        <p:txBody>
          <a:bodyPr>
            <a:normAutofit/>
          </a:bodyPr>
          <a:lstStyle/>
          <a:p>
            <a:r>
              <a:rPr lang="en-GB" dirty="0" smtClean="0"/>
              <a:t>Wilson’s Resolves to fix the world based on “14 Points”</a:t>
            </a:r>
            <a:endParaRPr lang="en-GB" dirty="0"/>
          </a:p>
        </p:txBody>
      </p:sp>
      <p:sp>
        <p:nvSpPr>
          <p:cNvPr id="3" name="Content Placeholder 2"/>
          <p:cNvSpPr>
            <a:spLocks noGrp="1"/>
          </p:cNvSpPr>
          <p:nvPr>
            <p:ph idx="1"/>
          </p:nvPr>
        </p:nvSpPr>
        <p:spPr>
          <a:xfrm>
            <a:off x="-67802" y="1960776"/>
            <a:ext cx="12354070" cy="3912124"/>
          </a:xfrm>
        </p:spPr>
        <p:txBody>
          <a:bodyPr>
            <a:normAutofit/>
          </a:bodyPr>
          <a:lstStyle/>
          <a:p>
            <a:pPr lvl="1"/>
            <a:r>
              <a:rPr lang="en-GB" sz="3200" dirty="0" smtClean="0">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Peace without </a:t>
            </a:r>
            <a:r>
              <a:rPr lang="en-GB" sz="3200" dirty="0" smtClean="0">
                <a:latin typeface="Arial" panose="020B0604020202020204" pitchFamily="34" charset="0"/>
                <a:cs typeface="Arial" panose="020B0604020202020204" pitchFamily="34" charset="0"/>
              </a:rPr>
              <a:t>Victory: ”War fought to “make the world safe for democracy”</a:t>
            </a:r>
          </a:p>
          <a:p>
            <a:pPr marL="742950" lvl="2" indent="-342900"/>
            <a:r>
              <a:rPr lang="en-GB" sz="3200" dirty="0" smtClean="0">
                <a:latin typeface="Arial" panose="020B0604020202020204" pitchFamily="34" charset="0"/>
                <a:cs typeface="Arial" panose="020B0604020202020204" pitchFamily="34" charset="0"/>
              </a:rPr>
              <a:t>Create new European nations to be created based </a:t>
            </a:r>
            <a:r>
              <a:rPr lang="en-GB" sz="3200" dirty="0">
                <a:latin typeface="Arial" panose="020B0604020202020204" pitchFamily="34" charset="0"/>
                <a:cs typeface="Arial" panose="020B0604020202020204" pitchFamily="34" charset="0"/>
              </a:rPr>
              <a:t>on ethnicity</a:t>
            </a:r>
          </a:p>
          <a:p>
            <a:pPr marL="742950" lvl="2" indent="-342900"/>
            <a:r>
              <a:rPr lang="en-GB" sz="3200" dirty="0" smtClean="0">
                <a:latin typeface="Arial" panose="020B0604020202020204" pitchFamily="34" charset="0"/>
                <a:cs typeface="Arial" panose="020B0604020202020204" pitchFamily="34" charset="0"/>
              </a:rPr>
              <a:t>Future treaties </a:t>
            </a:r>
            <a:r>
              <a:rPr lang="en-GB" sz="3200" dirty="0">
                <a:latin typeface="Arial" panose="020B0604020202020204" pitchFamily="34" charset="0"/>
                <a:cs typeface="Arial" panose="020B0604020202020204" pitchFamily="34" charset="0"/>
              </a:rPr>
              <a:t>to be open and transparent</a:t>
            </a:r>
          </a:p>
          <a:p>
            <a:pPr marL="742950" lvl="2" indent="-342900"/>
            <a:r>
              <a:rPr lang="en-GB" sz="3200" dirty="0" smtClean="0">
                <a:latin typeface="Arial" panose="020B0604020202020204" pitchFamily="34" charset="0"/>
                <a:cs typeface="Arial" panose="020B0604020202020204" pitchFamily="34" charset="0"/>
              </a:rPr>
              <a:t>German and Ottoman colonies…to be run as “Mandates”</a:t>
            </a:r>
          </a:p>
          <a:p>
            <a:pPr marL="400050" lvl="2" indent="0">
              <a:buNone/>
            </a:pP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   …………Palestine, Iraq, Syria, Lebanon </a:t>
            </a:r>
          </a:p>
          <a:p>
            <a:pPr marL="400050" lvl="2" indent="0">
              <a:buNone/>
            </a:pPr>
            <a:endParaRPr lang="en-GB" sz="2600" dirty="0" smtClean="0">
              <a:latin typeface="Arial" panose="020B0604020202020204" pitchFamily="34" charset="0"/>
              <a:cs typeface="Arial" panose="020B0604020202020204" pitchFamily="34" charset="0"/>
            </a:endParaRPr>
          </a:p>
          <a:p>
            <a:pPr marL="400050" lvl="2" indent="0">
              <a:buNone/>
            </a:pPr>
            <a:endParaRPr lang="en-GB" sz="2600" dirty="0">
              <a:latin typeface="Arial" panose="020B0604020202020204" pitchFamily="34" charset="0"/>
              <a:cs typeface="Arial" panose="020B0604020202020204" pitchFamily="34" charset="0"/>
            </a:endParaRPr>
          </a:p>
          <a:p>
            <a:endParaRPr lang="en-GB" dirty="0"/>
          </a:p>
        </p:txBody>
      </p:sp>
      <p:sp>
        <p:nvSpPr>
          <p:cNvPr id="4" name="TextBox 3"/>
          <p:cNvSpPr txBox="1"/>
          <p:nvPr/>
        </p:nvSpPr>
        <p:spPr>
          <a:xfrm>
            <a:off x="2856434" y="5493581"/>
            <a:ext cx="7366119" cy="1200329"/>
          </a:xfrm>
          <a:prstGeom prst="rect">
            <a:avLst/>
          </a:prstGeom>
          <a:noFill/>
        </p:spPr>
        <p:txBody>
          <a:bodyPr wrap="none" rtlCol="0">
            <a:spAutoFit/>
          </a:bodyPr>
          <a:lstStyle/>
          <a:p>
            <a:r>
              <a:rPr lang="en-GB" sz="3600" dirty="0" smtClean="0">
                <a:latin typeface="Arial" panose="020B0604020202020204" pitchFamily="34" charset="0"/>
                <a:cs typeface="Arial" panose="020B0604020202020204" pitchFamily="34" charset="0"/>
              </a:rPr>
              <a:t>Leaves for Europe December 1918</a:t>
            </a:r>
          </a:p>
          <a:p>
            <a:r>
              <a:rPr lang="en-GB" sz="3600" dirty="0" smtClean="0">
                <a:latin typeface="Arial" panose="020B0604020202020204" pitchFamily="34" charset="0"/>
                <a:cs typeface="Arial" panose="020B0604020202020204" pitchFamily="34" charset="0"/>
              </a:rPr>
              <a:t>………won’t return till July 1919</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5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008" y="331880"/>
            <a:ext cx="10711992" cy="1280890"/>
          </a:xfrm>
        </p:spPr>
        <p:txBody>
          <a:bodyPr>
            <a:normAutofit/>
          </a:bodyPr>
          <a:lstStyle/>
          <a:p>
            <a:r>
              <a:rPr lang="en-GB" dirty="0" smtClean="0"/>
              <a:t>Wilson to Britain: "Hope for future”…British Press</a:t>
            </a:r>
            <a:endParaRPr lang="en-GB" dirty="0"/>
          </a:p>
        </p:txBody>
      </p:sp>
      <p:pic>
        <p:nvPicPr>
          <p:cNvPr id="2050" name="Picture 2" descr="Woodrow Wilson Visits En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2" y="947057"/>
            <a:ext cx="12225436" cy="580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0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10" y="360528"/>
            <a:ext cx="9765059" cy="1280890"/>
          </a:xfrm>
        </p:spPr>
        <p:txBody>
          <a:bodyPr/>
          <a:lstStyle/>
          <a:p>
            <a:pPr algn="ctr"/>
            <a:r>
              <a:rPr lang="en-GB" dirty="0" smtClean="0"/>
              <a:t>Wilson arrives in France</a:t>
            </a:r>
            <a:r>
              <a:rPr lang="en-GB" dirty="0"/>
              <a:t> </a:t>
            </a:r>
            <a:r>
              <a:rPr lang="en-GB" dirty="0" smtClean="0"/>
              <a:t>to mass adulation</a:t>
            </a:r>
            <a:endParaRPr lang="en-GB" dirty="0"/>
          </a:p>
        </p:txBody>
      </p:sp>
      <p:pic>
        <p:nvPicPr>
          <p:cNvPr id="1026" name="Picture 2" descr="Vive Wilson Sign In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1" y="1447338"/>
            <a:ext cx="11925589" cy="541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52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4" y="93913"/>
            <a:ext cx="10137726" cy="1112363"/>
          </a:xfrm>
        </p:spPr>
        <p:txBody>
          <a:bodyPr>
            <a:normAutofit fontScale="90000"/>
          </a:bodyPr>
          <a:lstStyle/>
          <a:p>
            <a:pPr algn="ctr"/>
            <a:r>
              <a:rPr lang="en-GB" dirty="0" smtClean="0"/>
              <a:t>The “Big Four” at Versailles</a:t>
            </a:r>
            <a:br>
              <a:rPr lang="en-GB" dirty="0" smtClean="0"/>
            </a:br>
            <a:r>
              <a:rPr lang="en-GB" dirty="0" smtClean="0"/>
              <a:t>…</a:t>
            </a:r>
            <a:endParaRPr lang="en-GB" sz="3200" dirty="0">
              <a:latin typeface="Arial" panose="020B0604020202020204" pitchFamily="34" charset="0"/>
              <a:cs typeface="Arial" panose="020B0604020202020204" pitchFamily="34" charset="0"/>
            </a:endParaRPr>
          </a:p>
        </p:txBody>
      </p:sp>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300"/>
            <a:ext cx="12008144" cy="6134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1428750"/>
            <a:ext cx="1713931" cy="646331"/>
          </a:xfrm>
          <a:prstGeom prst="rect">
            <a:avLst/>
          </a:prstGeom>
          <a:solidFill>
            <a:schemeClr val="bg1"/>
          </a:solidFill>
        </p:spPr>
        <p:txBody>
          <a:bodyPr wrap="none" rtlCol="0">
            <a:spAutoFit/>
          </a:bodyPr>
          <a:lstStyle/>
          <a:p>
            <a:pPr algn="ctr"/>
            <a:r>
              <a:rPr lang="en-GB" dirty="0" smtClean="0"/>
              <a:t>Lloyd George</a:t>
            </a:r>
          </a:p>
          <a:p>
            <a:pPr algn="ctr"/>
            <a:r>
              <a:rPr lang="en-GB" dirty="0" smtClean="0"/>
              <a:t>UK</a:t>
            </a:r>
            <a:endParaRPr lang="en-GB" dirty="0"/>
          </a:p>
        </p:txBody>
      </p:sp>
      <p:sp>
        <p:nvSpPr>
          <p:cNvPr id="4" name="TextBox 3"/>
          <p:cNvSpPr txBox="1"/>
          <p:nvPr/>
        </p:nvSpPr>
        <p:spPr>
          <a:xfrm>
            <a:off x="3533775" y="1619250"/>
            <a:ext cx="1107996" cy="646331"/>
          </a:xfrm>
          <a:prstGeom prst="rect">
            <a:avLst/>
          </a:prstGeom>
          <a:solidFill>
            <a:schemeClr val="bg1"/>
          </a:solidFill>
        </p:spPr>
        <p:txBody>
          <a:bodyPr wrap="none" rtlCol="0">
            <a:spAutoFit/>
          </a:bodyPr>
          <a:lstStyle/>
          <a:p>
            <a:pPr algn="ctr"/>
            <a:r>
              <a:rPr lang="en-GB" dirty="0" smtClean="0"/>
              <a:t>Orlando</a:t>
            </a:r>
          </a:p>
          <a:p>
            <a:pPr algn="ctr"/>
            <a:r>
              <a:rPr lang="en-GB" dirty="0" smtClean="0"/>
              <a:t>Italy</a:t>
            </a:r>
            <a:endParaRPr lang="en-GB" dirty="0"/>
          </a:p>
        </p:txBody>
      </p:sp>
      <p:sp>
        <p:nvSpPr>
          <p:cNvPr id="5" name="TextBox 4"/>
          <p:cNvSpPr txBox="1"/>
          <p:nvPr/>
        </p:nvSpPr>
        <p:spPr>
          <a:xfrm>
            <a:off x="6410325" y="1190625"/>
            <a:ext cx="1675459" cy="923330"/>
          </a:xfrm>
          <a:prstGeom prst="rect">
            <a:avLst/>
          </a:prstGeom>
          <a:solidFill>
            <a:schemeClr val="bg1"/>
          </a:solidFill>
        </p:spPr>
        <p:txBody>
          <a:bodyPr wrap="none" rtlCol="0">
            <a:spAutoFit/>
          </a:bodyPr>
          <a:lstStyle/>
          <a:p>
            <a:pPr algn="ctr"/>
            <a:r>
              <a:rPr lang="en-GB" dirty="0" smtClean="0"/>
              <a:t>George</a:t>
            </a:r>
          </a:p>
          <a:p>
            <a:pPr algn="ctr"/>
            <a:r>
              <a:rPr lang="en-GB" dirty="0" smtClean="0"/>
              <a:t>Clemenceau</a:t>
            </a:r>
          </a:p>
          <a:p>
            <a:pPr algn="ctr"/>
            <a:r>
              <a:rPr lang="en-GB" dirty="0" smtClean="0"/>
              <a:t>France </a:t>
            </a:r>
            <a:endParaRPr lang="en-GB" dirty="0"/>
          </a:p>
        </p:txBody>
      </p:sp>
      <p:sp>
        <p:nvSpPr>
          <p:cNvPr id="6" name="TextBox 5"/>
          <p:cNvSpPr txBox="1"/>
          <p:nvPr/>
        </p:nvSpPr>
        <p:spPr>
          <a:xfrm>
            <a:off x="9896474" y="1200150"/>
            <a:ext cx="1495425" cy="923330"/>
          </a:xfrm>
          <a:prstGeom prst="rect">
            <a:avLst/>
          </a:prstGeom>
          <a:solidFill>
            <a:schemeClr val="bg1"/>
          </a:solidFill>
        </p:spPr>
        <p:txBody>
          <a:bodyPr wrap="square" rtlCol="0">
            <a:spAutoFit/>
          </a:bodyPr>
          <a:lstStyle>
            <a:defPPr>
              <a:defRPr lang="en-US"/>
            </a:defPPr>
          </a:lstStyle>
          <a:p>
            <a:pPr algn="ctr"/>
            <a:r>
              <a:rPr lang="en-GB" dirty="0"/>
              <a:t>Woodrow</a:t>
            </a:r>
          </a:p>
          <a:p>
            <a:pPr algn="ctr"/>
            <a:r>
              <a:rPr lang="en-GB" dirty="0"/>
              <a:t>Wilson</a:t>
            </a:r>
          </a:p>
          <a:p>
            <a:pPr algn="ctr"/>
            <a:r>
              <a:rPr lang="en-GB" dirty="0"/>
              <a:t>USA</a:t>
            </a:r>
          </a:p>
        </p:txBody>
      </p:sp>
    </p:spTree>
    <p:extLst>
      <p:ext uri="{BB962C8B-B14F-4D97-AF65-F5344CB8AC3E}">
        <p14:creationId xmlns:p14="http://schemas.microsoft.com/office/powerpoint/2010/main" val="7227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608" y="0"/>
            <a:ext cx="8911687" cy="705736"/>
          </a:xfrm>
        </p:spPr>
        <p:txBody>
          <a:bodyPr/>
          <a:lstStyle/>
          <a:p>
            <a:pPr algn="ctr"/>
            <a:r>
              <a:rPr lang="en-GB" dirty="0" smtClean="0"/>
              <a:t>US Idealism vs European Realism</a:t>
            </a:r>
            <a:endParaRPr lang="en-GB" dirty="0"/>
          </a:p>
        </p:txBody>
      </p:sp>
      <p:sp>
        <p:nvSpPr>
          <p:cNvPr id="3" name="Content Placeholder 2"/>
          <p:cNvSpPr>
            <a:spLocks noGrp="1"/>
          </p:cNvSpPr>
          <p:nvPr>
            <p:ph idx="1"/>
          </p:nvPr>
        </p:nvSpPr>
        <p:spPr>
          <a:xfrm>
            <a:off x="1397828" y="620486"/>
            <a:ext cx="10372436" cy="5233448"/>
          </a:xfrm>
        </p:spPr>
        <p:txBody>
          <a:bodyPr>
            <a:normAutofit fontScale="92500" lnSpcReduction="20000"/>
          </a:bodyPr>
          <a:lstStyle/>
          <a:p>
            <a:r>
              <a:rPr lang="en-GB" sz="2600" dirty="0" smtClean="0">
                <a:latin typeface="Arial" panose="020B0604020202020204" pitchFamily="34" charset="0"/>
                <a:cs typeface="Arial" panose="020B0604020202020204" pitchFamily="34" charset="0"/>
              </a:rPr>
              <a:t>French (Clemenceau): Revenge</a:t>
            </a:r>
          </a:p>
          <a:p>
            <a:pPr lvl="1"/>
            <a:r>
              <a:rPr lang="en-GB" sz="2600" dirty="0" smtClean="0">
                <a:latin typeface="Arial" panose="020B0604020202020204" pitchFamily="34" charset="0"/>
                <a:cs typeface="Arial" panose="020B0604020202020204" pitchFamily="34" charset="0"/>
              </a:rPr>
              <a:t>Destroy Germany, demilitarised, split up by new Rhineland Republic </a:t>
            </a:r>
          </a:p>
          <a:p>
            <a:pPr lvl="1"/>
            <a:r>
              <a:rPr lang="en-GB" sz="2600" dirty="0" smtClean="0">
                <a:latin typeface="Arial" panose="020B0604020202020204" pitchFamily="34" charset="0"/>
                <a:cs typeface="Arial" panose="020B0604020202020204" pitchFamily="34" charset="0"/>
              </a:rPr>
              <a:t>Full indemnity for all French financial and human loss</a:t>
            </a:r>
          </a:p>
          <a:p>
            <a:pPr lvl="1"/>
            <a:r>
              <a:rPr lang="en-GB" sz="2600" dirty="0" smtClean="0">
                <a:latin typeface="Arial" panose="020B0604020202020204" pitchFamily="34" charset="0"/>
                <a:cs typeface="Arial" panose="020B0604020202020204" pitchFamily="34" charset="0"/>
              </a:rPr>
              <a:t>“Fair share” German colonies, Ottoman Empire</a:t>
            </a:r>
          </a:p>
          <a:p>
            <a:pPr lvl="1"/>
            <a:endParaRPr lang="en-GB" sz="2600" dirty="0" smtClean="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Britain (Lloyd George): Financial recovery and Balance of Power</a:t>
            </a:r>
          </a:p>
          <a:p>
            <a:pPr lvl="1"/>
            <a:r>
              <a:rPr lang="en-GB" sz="2600" dirty="0">
                <a:latin typeface="Arial" panose="020B0604020202020204" pitchFamily="34" charset="0"/>
                <a:cs typeface="Arial" panose="020B0604020202020204" pitchFamily="34" charset="0"/>
              </a:rPr>
              <a:t>Rehabilitate Germany so that reparations can be paid</a:t>
            </a:r>
          </a:p>
          <a:p>
            <a:pPr lvl="1"/>
            <a:r>
              <a:rPr lang="en-GB" sz="2600" dirty="0">
                <a:latin typeface="Arial" panose="020B0604020202020204" pitchFamily="34" charset="0"/>
                <a:cs typeface="Arial" panose="020B0604020202020204" pitchFamily="34" charset="0"/>
              </a:rPr>
              <a:t>Recover world </a:t>
            </a:r>
            <a:r>
              <a:rPr lang="en-GB" sz="2600" dirty="0" smtClean="0">
                <a:latin typeface="Arial" panose="020B0604020202020204" pitchFamily="34" charset="0"/>
                <a:cs typeface="Arial" panose="020B0604020202020204" pitchFamily="34" charset="0"/>
              </a:rPr>
              <a:t>trade and financial position</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Secure oil fields of Iraq &amp;  Kuwait to repay war debt</a:t>
            </a:r>
          </a:p>
          <a:p>
            <a:endParaRPr lang="en-GB" sz="2600" dirty="0" smtClean="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Italy:  (Orlando) Reparations and Adriatic coast</a:t>
            </a:r>
          </a:p>
          <a:p>
            <a:r>
              <a:rPr lang="en-GB" sz="2600" dirty="0" smtClean="0">
                <a:latin typeface="Arial" panose="020B0604020202020204" pitchFamily="34" charset="0"/>
                <a:cs typeface="Arial" panose="020B0604020202020204" pitchFamily="34" charset="0"/>
              </a:rPr>
              <a:t>Japan: Occupy German China colonies…..expand Empire</a:t>
            </a:r>
          </a:p>
          <a:p>
            <a:pPr lvl="1"/>
            <a:endParaRPr lang="en-GB" sz="2000" dirty="0">
              <a:latin typeface="Arial" panose="020B0604020202020204" pitchFamily="34" charset="0"/>
              <a:cs typeface="Arial" panose="020B0604020202020204" pitchFamily="34" charset="0"/>
            </a:endParaRPr>
          </a:p>
          <a:p>
            <a:pPr lvl="1"/>
            <a:endParaRPr lang="en-GB" sz="2000" dirty="0" smtClean="0">
              <a:latin typeface="Arial" panose="020B0604020202020204" pitchFamily="34" charset="0"/>
              <a:cs typeface="Arial" panose="020B0604020202020204" pitchFamily="34" charset="0"/>
            </a:endParaRPr>
          </a:p>
          <a:p>
            <a:pPr lvl="1"/>
            <a:endParaRPr lang="en-GB" sz="2000" dirty="0" smtClean="0">
              <a:latin typeface="Arial" panose="020B0604020202020204" pitchFamily="34" charset="0"/>
              <a:cs typeface="Arial" panose="020B0604020202020204" pitchFamily="34" charset="0"/>
            </a:endParaRPr>
          </a:p>
          <a:p>
            <a:pPr lvl="1"/>
            <a:endParaRPr lang="en-GB" sz="2000" dirty="0" smtClean="0">
              <a:latin typeface="Arial" panose="020B0604020202020204" pitchFamily="34" charset="0"/>
              <a:cs typeface="Arial" panose="020B0604020202020204" pitchFamily="34" charset="0"/>
            </a:endParaRPr>
          </a:p>
          <a:p>
            <a:pPr lvl="1"/>
            <a:endParaRPr lang="en-GB" dirty="0"/>
          </a:p>
        </p:txBody>
      </p:sp>
      <p:sp>
        <p:nvSpPr>
          <p:cNvPr id="6" name="TextBox 5"/>
          <p:cNvSpPr txBox="1"/>
          <p:nvPr/>
        </p:nvSpPr>
        <p:spPr>
          <a:xfrm>
            <a:off x="2941522" y="5780068"/>
            <a:ext cx="7485254" cy="954107"/>
          </a:xfrm>
          <a:prstGeom prst="rect">
            <a:avLst/>
          </a:prstGeom>
          <a:solidFill>
            <a:schemeClr val="bg1"/>
          </a:solidFill>
        </p:spPr>
        <p:txBody>
          <a:bodyPr wrap="none" rtlCol="0">
            <a:spAutoFit/>
          </a:bodyPr>
          <a:lstStyle/>
          <a:p>
            <a:r>
              <a:rPr lang="en-GB" sz="2800" dirty="0" smtClean="0">
                <a:latin typeface="Arial" panose="020B0604020202020204" pitchFamily="34" charset="0"/>
                <a:cs typeface="Arial" panose="020B0604020202020204" pitchFamily="34" charset="0"/>
              </a:rPr>
              <a:t>Germans not invited, neither are Soviets </a:t>
            </a:r>
          </a:p>
          <a:p>
            <a:r>
              <a:rPr lang="en-GB" sz="2800" dirty="0" smtClean="0">
                <a:latin typeface="Arial" panose="020B0604020202020204" pitchFamily="34" charset="0"/>
                <a:cs typeface="Arial" panose="020B0604020202020204" pitchFamily="34" charset="0"/>
              </a:rPr>
              <a:t>….nor new Republic of China ( Sun Yat Sen)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31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984" y="251001"/>
            <a:ext cx="8911687" cy="955630"/>
          </a:xfrm>
        </p:spPr>
        <p:txBody>
          <a:bodyPr>
            <a:normAutofit/>
          </a:bodyPr>
          <a:lstStyle/>
          <a:p>
            <a:pPr algn="ctr"/>
            <a:r>
              <a:rPr lang="en-GB" dirty="0" smtClean="0"/>
              <a:t>Wilson’s “Vision snubbed”</a:t>
            </a:r>
            <a:endParaRPr lang="en-GB" dirty="0"/>
          </a:p>
        </p:txBody>
      </p:sp>
      <p:sp>
        <p:nvSpPr>
          <p:cNvPr id="3" name="Content Placeholder 2"/>
          <p:cNvSpPr>
            <a:spLocks noGrp="1"/>
          </p:cNvSpPr>
          <p:nvPr>
            <p:ph idx="1"/>
          </p:nvPr>
        </p:nvSpPr>
        <p:spPr>
          <a:xfrm>
            <a:off x="163351" y="1206518"/>
            <a:ext cx="12115735" cy="2603482"/>
          </a:xfrm>
        </p:spPr>
        <p:txBody>
          <a:bodyPr>
            <a:normAutofit/>
          </a:bodyPr>
          <a:lstStyle/>
          <a:p>
            <a:r>
              <a:rPr lang="en-GB" sz="3200" dirty="0" smtClean="0">
                <a:latin typeface="Arial" panose="020B0604020202020204" pitchFamily="34" charset="0"/>
                <a:cs typeface="Arial" panose="020B0604020202020204" pitchFamily="34" charset="0"/>
              </a:rPr>
              <a:t>Lloyd </a:t>
            </a:r>
            <a:r>
              <a:rPr lang="en-GB" sz="3200" dirty="0">
                <a:latin typeface="Arial" panose="020B0604020202020204" pitchFamily="34" charset="0"/>
                <a:cs typeface="Arial" panose="020B0604020202020204" pitchFamily="34" charset="0"/>
              </a:rPr>
              <a:t>George about Wilson</a:t>
            </a:r>
          </a:p>
          <a:p>
            <a:pPr lvl="1"/>
            <a:r>
              <a:rPr lang="en-GB" sz="2800" dirty="0" smtClean="0">
                <a:latin typeface="Arial" panose="020B0604020202020204" pitchFamily="34" charset="0"/>
                <a:cs typeface="Arial" panose="020B0604020202020204" pitchFamily="34" charset="0"/>
              </a:rPr>
              <a:t>“He </a:t>
            </a:r>
            <a:r>
              <a:rPr lang="en-GB" sz="2800" dirty="0">
                <a:latin typeface="Arial" panose="020B0604020202020204" pitchFamily="34" charset="0"/>
                <a:cs typeface="Arial" panose="020B0604020202020204" pitchFamily="34" charset="0"/>
              </a:rPr>
              <a:t>would play a sublime part in the world’s history if he knew more about men and less about </a:t>
            </a:r>
            <a:r>
              <a:rPr lang="en-GB" sz="2800" dirty="0" smtClean="0">
                <a:latin typeface="Arial" panose="020B0604020202020204" pitchFamily="34" charset="0"/>
                <a:cs typeface="Arial" panose="020B0604020202020204" pitchFamily="34" charset="0"/>
              </a:rPr>
              <a:t>phrase”</a:t>
            </a:r>
            <a:endParaRPr lang="en-GB" sz="2800" dirty="0">
              <a:latin typeface="Arial" panose="020B0604020202020204" pitchFamily="34" charset="0"/>
              <a:cs typeface="Arial" panose="020B0604020202020204" pitchFamily="34" charset="0"/>
            </a:endParaRPr>
          </a:p>
          <a:p>
            <a:pPr lvl="1"/>
            <a:r>
              <a:rPr lang="en-GB" sz="2800" dirty="0" smtClean="0">
                <a:latin typeface="Arial" panose="020B0604020202020204" pitchFamily="34" charset="0"/>
                <a:cs typeface="Arial" panose="020B0604020202020204" pitchFamily="34" charset="0"/>
              </a:rPr>
              <a:t>“The </a:t>
            </a:r>
            <a:r>
              <a:rPr lang="en-GB" sz="2800" dirty="0">
                <a:latin typeface="Arial" panose="020B0604020202020204" pitchFamily="34" charset="0"/>
                <a:cs typeface="Arial" panose="020B0604020202020204" pitchFamily="34" charset="0"/>
              </a:rPr>
              <a:t>trouble with Mr </a:t>
            </a:r>
            <a:r>
              <a:rPr lang="en-GB" sz="2800" dirty="0" smtClean="0">
                <a:latin typeface="Arial" panose="020B0604020202020204" pitchFamily="34" charset="0"/>
                <a:cs typeface="Arial" panose="020B0604020202020204" pitchFamily="34" charset="0"/>
              </a:rPr>
              <a:t>Wilson </a:t>
            </a:r>
            <a:r>
              <a:rPr lang="en-GB" sz="2800" dirty="0">
                <a:latin typeface="Arial" panose="020B0604020202020204" pitchFamily="34" charset="0"/>
                <a:cs typeface="Arial" panose="020B0604020202020204" pitchFamily="34" charset="0"/>
              </a:rPr>
              <a:t>is that he believed every idea he had was a direct revelation from </a:t>
            </a:r>
            <a:r>
              <a:rPr lang="en-GB" sz="2800" dirty="0" smtClean="0">
                <a:latin typeface="Arial" panose="020B0604020202020204" pitchFamily="34" charset="0"/>
                <a:cs typeface="Arial" panose="020B0604020202020204" pitchFamily="34" charset="0"/>
              </a:rPr>
              <a:t>God  </a:t>
            </a:r>
            <a:r>
              <a:rPr lang="en-GB" sz="2800" dirty="0">
                <a:latin typeface="Arial" panose="020B0604020202020204" pitchFamily="34" charset="0"/>
                <a:cs typeface="Arial" panose="020B0604020202020204" pitchFamily="34" charset="0"/>
              </a:rPr>
              <a:t>and no one could dare challenge </a:t>
            </a:r>
            <a:r>
              <a:rPr lang="en-GB" sz="2800" dirty="0" smtClean="0">
                <a:latin typeface="Arial" panose="020B0604020202020204" pitchFamily="34" charset="0"/>
                <a:cs typeface="Arial" panose="020B0604020202020204" pitchFamily="34" charset="0"/>
              </a:rPr>
              <a:t>it”</a:t>
            </a:r>
            <a:endParaRPr lang="en-GB" sz="2800" dirty="0"/>
          </a:p>
        </p:txBody>
      </p:sp>
      <p:sp>
        <p:nvSpPr>
          <p:cNvPr id="4" name="Rectangle 1"/>
          <p:cNvSpPr>
            <a:spLocks noChangeArrowheads="1"/>
          </p:cNvSpPr>
          <p:nvPr/>
        </p:nvSpPr>
        <p:spPr bwMode="auto">
          <a:xfrm>
            <a:off x="1025237" y="549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03694" y="3869816"/>
            <a:ext cx="12088306" cy="3431709"/>
          </a:xfrm>
          <a:prstGeom prst="rect">
            <a:avLst/>
          </a:prstGeom>
          <a:noFill/>
        </p:spPr>
        <p:txBody>
          <a:bodyPr wrap="square" rtlCol="0">
            <a:spAutoFit/>
          </a:bodyPr>
          <a:lstStyle/>
          <a:p>
            <a:pPr marL="342900" indent="-342900" defTabSz="457200">
              <a:spcBef>
                <a:spcPts val="1000"/>
              </a:spcBef>
              <a:buClr>
                <a:schemeClr val="accent1"/>
              </a:buClr>
              <a:buFont typeface="Wingdings 3" charset="2"/>
              <a:buChar char=""/>
            </a:pPr>
            <a:r>
              <a:rPr lang="en-GB" sz="3200" dirty="0" smtClean="0">
                <a:solidFill>
                  <a:schemeClr val="tx1">
                    <a:lumMod val="75000"/>
                    <a:lumOff val="25000"/>
                  </a:schemeClr>
                </a:solidFill>
                <a:latin typeface="Arial" panose="020B0604020202020204" pitchFamily="34" charset="0"/>
                <a:cs typeface="Arial" panose="020B0604020202020204" pitchFamily="34" charset="0"/>
              </a:rPr>
              <a:t>Clemenceau </a:t>
            </a:r>
            <a:r>
              <a:rPr lang="en-GB" sz="3200" dirty="0">
                <a:solidFill>
                  <a:schemeClr val="tx1">
                    <a:lumMod val="75000"/>
                    <a:lumOff val="25000"/>
                  </a:schemeClr>
                </a:solidFill>
                <a:latin typeface="Arial" panose="020B0604020202020204" pitchFamily="34" charset="0"/>
                <a:cs typeface="Arial" panose="020B0604020202020204" pitchFamily="34" charset="0"/>
              </a:rPr>
              <a:t>about  Wilson</a:t>
            </a:r>
          </a:p>
          <a:p>
            <a:pPr marL="742950" lvl="1" indent="-285750" defTabSz="457200">
              <a:spcBef>
                <a:spcPts val="1000"/>
              </a:spcBef>
              <a:buClr>
                <a:schemeClr val="accent1"/>
              </a:buClr>
              <a:buFont typeface="Wingdings 3" charset="2"/>
              <a:buChar char=""/>
            </a:pPr>
            <a:r>
              <a:rPr lang="en-GB" b="1" dirty="0" smtClean="0">
                <a:hlinkClick r:id="rId2" tooltip="Woodrow Wilson"/>
              </a:rPr>
              <a:t>“</a:t>
            </a:r>
            <a:r>
              <a:rPr lang="en-GB" sz="2800" dirty="0" smtClean="0">
                <a:solidFill>
                  <a:schemeClr val="tx1">
                    <a:lumMod val="75000"/>
                    <a:lumOff val="25000"/>
                  </a:schemeClr>
                </a:solidFill>
                <a:latin typeface="Arial" panose="020B0604020202020204" pitchFamily="34" charset="0"/>
                <a:cs typeface="Arial" panose="020B0604020202020204" pitchFamily="34" charset="0"/>
                <a:hlinkClick r:id="rId2" tooltip="Woodrow Wilson"/>
              </a:rPr>
              <a:t>Mr. Wilson</a:t>
            </a:r>
            <a:r>
              <a:rPr lang="en-GB" sz="2800" dirty="0" smtClean="0">
                <a:solidFill>
                  <a:schemeClr val="tx1">
                    <a:lumMod val="75000"/>
                    <a:lumOff val="25000"/>
                  </a:schemeClr>
                </a:solidFill>
                <a:latin typeface="Arial" panose="020B0604020202020204" pitchFamily="34" charset="0"/>
                <a:cs typeface="Arial" panose="020B0604020202020204" pitchFamily="34" charset="0"/>
              </a:rPr>
              <a:t> bores me with his </a:t>
            </a:r>
            <a:r>
              <a:rPr lang="en-GB" sz="2800" dirty="0" smtClean="0">
                <a:solidFill>
                  <a:schemeClr val="tx1">
                    <a:lumMod val="75000"/>
                    <a:lumOff val="25000"/>
                  </a:schemeClr>
                </a:solidFill>
                <a:latin typeface="Arial" panose="020B0604020202020204" pitchFamily="34" charset="0"/>
                <a:cs typeface="Arial" panose="020B0604020202020204" pitchFamily="34" charset="0"/>
                <a:hlinkClick r:id="rId3" tooltip="w:Fourteen Points"/>
              </a:rPr>
              <a:t>Fourteen Points</a:t>
            </a:r>
            <a:r>
              <a:rPr lang="en-GB" sz="2800" dirty="0" smtClean="0">
                <a:solidFill>
                  <a:schemeClr val="tx1">
                    <a:lumMod val="75000"/>
                    <a:lumOff val="25000"/>
                  </a:schemeClr>
                </a:solidFill>
                <a:latin typeface="Arial" panose="020B0604020202020204" pitchFamily="34" charset="0"/>
                <a:cs typeface="Arial" panose="020B0604020202020204" pitchFamily="34" charset="0"/>
              </a:rPr>
              <a:t>; why, </a:t>
            </a:r>
            <a:r>
              <a:rPr lang="en-GB" sz="2800" dirty="0" smtClean="0">
                <a:solidFill>
                  <a:schemeClr val="tx1">
                    <a:lumMod val="75000"/>
                    <a:lumOff val="25000"/>
                  </a:schemeClr>
                </a:solidFill>
                <a:latin typeface="Arial" panose="020B0604020202020204" pitchFamily="34" charset="0"/>
                <a:cs typeface="Arial" panose="020B0604020202020204" pitchFamily="34" charset="0"/>
                <a:hlinkClick r:id="rId4" tooltip="God"/>
              </a:rPr>
              <a:t>God</a:t>
            </a:r>
            <a:r>
              <a:rPr lang="en-GB" sz="2800" dirty="0" smtClean="0">
                <a:solidFill>
                  <a:schemeClr val="tx1">
                    <a:lumMod val="75000"/>
                    <a:lumOff val="25000"/>
                  </a:schemeClr>
                </a:solidFill>
                <a:latin typeface="Arial" panose="020B0604020202020204" pitchFamily="34" charset="0"/>
                <a:cs typeface="Arial" panose="020B0604020202020204" pitchFamily="34" charset="0"/>
              </a:rPr>
              <a:t> Almighty has only </a:t>
            </a:r>
            <a:r>
              <a:rPr lang="en-GB" sz="2800" dirty="0" smtClean="0">
                <a:solidFill>
                  <a:schemeClr val="tx1">
                    <a:lumMod val="75000"/>
                    <a:lumOff val="25000"/>
                  </a:schemeClr>
                </a:solidFill>
                <a:latin typeface="Arial" panose="020B0604020202020204" pitchFamily="34" charset="0"/>
                <a:cs typeface="Arial" panose="020B0604020202020204" pitchFamily="34" charset="0"/>
                <a:hlinkClick r:id="rId5" tooltip="Ten Commandments"/>
              </a:rPr>
              <a:t>Ten</a:t>
            </a:r>
            <a:r>
              <a:rPr lang="en-GB" sz="2800" dirty="0" smtClean="0">
                <a:solidFill>
                  <a:schemeClr val="tx1">
                    <a:lumMod val="75000"/>
                    <a:lumOff val="25000"/>
                  </a:schemeClr>
                </a:solidFill>
                <a:latin typeface="Arial" panose="020B0604020202020204" pitchFamily="34" charset="0"/>
                <a:cs typeface="Arial" panose="020B0604020202020204" pitchFamily="34" charset="0"/>
              </a:rPr>
              <a:t>”</a:t>
            </a:r>
          </a:p>
          <a:p>
            <a:pPr marL="742950" lvl="1" indent="-285750" defTabSz="457200">
              <a:spcBef>
                <a:spcPts val="1000"/>
              </a:spcBef>
              <a:buClr>
                <a:schemeClr val="accent1"/>
              </a:buClr>
              <a:buFont typeface="Wingdings 3" charset="2"/>
              <a:buChar char=""/>
            </a:pPr>
            <a:r>
              <a:rPr lang="en-GB" sz="2800" dirty="0" smtClean="0">
                <a:solidFill>
                  <a:schemeClr val="tx1">
                    <a:lumMod val="75000"/>
                    <a:lumOff val="25000"/>
                  </a:schemeClr>
                </a:solidFill>
                <a:latin typeface="Arial" panose="020B0604020202020204" pitchFamily="34" charset="0"/>
                <a:cs typeface="Arial" panose="020B0604020202020204" pitchFamily="34" charset="0"/>
              </a:rPr>
              <a:t>“What can a mere French minister do when associated with Lloyd George,  who thinks he is Napoleon, and Woodrow Wilson, who thinks he is Jesus Christ?”</a:t>
            </a:r>
          </a:p>
          <a:p>
            <a:pPr marL="742950" lvl="1" indent="-285750" defTabSz="457200">
              <a:spcBef>
                <a:spcPts val="1000"/>
              </a:spcBef>
              <a:buClr>
                <a:schemeClr val="accent1"/>
              </a:buClr>
              <a:buFont typeface="Wingdings 3" charset="2"/>
              <a:buChar char=""/>
            </a:pPr>
            <a:endParaRPr lang="en-GB"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001" y="106873"/>
            <a:ext cx="8911687" cy="1280890"/>
          </a:xfrm>
        </p:spPr>
        <p:txBody>
          <a:bodyPr/>
          <a:lstStyle/>
          <a:p>
            <a:pPr algn="ctr"/>
            <a:r>
              <a:rPr lang="en-GB" dirty="0" smtClean="0"/>
              <a:t>The result: Treaty of Surrender</a:t>
            </a:r>
            <a:endParaRPr lang="en-GB" dirty="0"/>
          </a:p>
        </p:txBody>
      </p:sp>
      <p:sp>
        <p:nvSpPr>
          <p:cNvPr id="3" name="Content Placeholder 2"/>
          <p:cNvSpPr>
            <a:spLocks noGrp="1"/>
          </p:cNvSpPr>
          <p:nvPr>
            <p:ph idx="1"/>
          </p:nvPr>
        </p:nvSpPr>
        <p:spPr>
          <a:xfrm>
            <a:off x="1250160" y="722540"/>
            <a:ext cx="12089908" cy="6515606"/>
          </a:xfrm>
        </p:spPr>
        <p:txBody>
          <a:bodyPr>
            <a:noAutofit/>
          </a:bodyPr>
          <a:lstStyle/>
          <a:p>
            <a:r>
              <a:rPr lang="en-GB" sz="2800" dirty="0" smtClean="0">
                <a:latin typeface="Arial" panose="020B0604020202020204" pitchFamily="34" charset="0"/>
                <a:cs typeface="Arial" panose="020B0604020202020204" pitchFamily="34" charset="0"/>
              </a:rPr>
              <a:t>Germany treated as a vanquished not defeated nations</a:t>
            </a:r>
          </a:p>
          <a:p>
            <a:pPr lvl="1"/>
            <a:r>
              <a:rPr lang="en-GB" sz="2800" dirty="0" smtClean="0">
                <a:latin typeface="Arial" panose="020B0604020202020204" pitchFamily="34" charset="0"/>
                <a:cs typeface="Arial" panose="020B0604020202020204" pitchFamily="34" charset="0"/>
              </a:rPr>
              <a:t>Reparations impossible to pay except by American loans</a:t>
            </a:r>
            <a:endParaRPr lang="en-GB" sz="2800" dirty="0">
              <a:latin typeface="Arial" panose="020B0604020202020204" pitchFamily="34" charset="0"/>
              <a:cs typeface="Arial" panose="020B0604020202020204" pitchFamily="34" charset="0"/>
            </a:endParaRPr>
          </a:p>
          <a:p>
            <a:pPr lvl="1"/>
            <a:r>
              <a:rPr lang="en-GB" sz="2800" dirty="0" smtClean="0">
                <a:latin typeface="Arial" panose="020B0604020202020204" pitchFamily="34" charset="0"/>
                <a:cs typeface="Arial" panose="020B0604020202020204" pitchFamily="34" charset="0"/>
              </a:rPr>
              <a:t>Institutionalised national humiliation…and impoverishment</a:t>
            </a:r>
          </a:p>
          <a:p>
            <a:pPr marL="457200" lvl="1" indent="0">
              <a:buNone/>
            </a:pPr>
            <a:endParaRPr lang="en-GB" sz="2800" dirty="0" smtClean="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Eastern Europe descend into </a:t>
            </a:r>
            <a:r>
              <a:rPr lang="en-GB" sz="2800" dirty="0" smtClean="0">
                <a:latin typeface="Arial" panose="020B0604020202020204" pitchFamily="34" charset="0"/>
                <a:cs typeface="Arial" panose="020B0604020202020204" pitchFamily="34" charset="0"/>
              </a:rPr>
              <a:t>chaos: multiple wars</a:t>
            </a:r>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Britain: access </a:t>
            </a:r>
            <a:r>
              <a:rPr lang="en-GB" sz="2800" dirty="0">
                <a:latin typeface="Arial" panose="020B0604020202020204" pitchFamily="34" charset="0"/>
                <a:cs typeface="Arial" panose="020B0604020202020204" pitchFamily="34" charset="0"/>
              </a:rPr>
              <a:t>to (cheap) middle east oil (Iraq</a:t>
            </a:r>
            <a:r>
              <a:rPr lang="en-GB" sz="2800" dirty="0" smtClean="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France: Revenge….(for now)</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Japanese </a:t>
            </a:r>
            <a:r>
              <a:rPr lang="en-GB" sz="2800" dirty="0" smtClean="0">
                <a:latin typeface="Arial" panose="020B0604020202020204" pitchFamily="34" charset="0"/>
                <a:cs typeface="Arial" panose="020B0604020202020204" pitchFamily="34" charset="0"/>
              </a:rPr>
              <a:t>recognition as new power….licence to loot China</a:t>
            </a:r>
            <a:endParaRPr lang="en-GB" sz="2800" dirty="0"/>
          </a:p>
        </p:txBody>
      </p:sp>
    </p:spTree>
    <p:extLst>
      <p:ext uri="{BB962C8B-B14F-4D97-AF65-F5344CB8AC3E}">
        <p14:creationId xmlns:p14="http://schemas.microsoft.com/office/powerpoint/2010/main" val="40317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182" y="210453"/>
            <a:ext cx="8911687" cy="1280890"/>
          </a:xfrm>
        </p:spPr>
        <p:txBody>
          <a:bodyPr/>
          <a:lstStyle/>
          <a:p>
            <a:pPr algn="ctr"/>
            <a:r>
              <a:rPr lang="en-GB" dirty="0" smtClean="0"/>
              <a:t>League of Nations</a:t>
            </a:r>
            <a:endParaRPr lang="en-GB" dirty="0"/>
          </a:p>
        </p:txBody>
      </p:sp>
      <p:sp>
        <p:nvSpPr>
          <p:cNvPr id="3" name="Content Placeholder 2"/>
          <p:cNvSpPr>
            <a:spLocks noGrp="1"/>
          </p:cNvSpPr>
          <p:nvPr>
            <p:ph idx="1"/>
          </p:nvPr>
        </p:nvSpPr>
        <p:spPr>
          <a:xfrm>
            <a:off x="424543" y="1219201"/>
            <a:ext cx="11930743" cy="4180114"/>
          </a:xfrm>
        </p:spPr>
        <p:txBody>
          <a:bodyPr>
            <a:normAutofit/>
          </a:bodyPr>
          <a:lstStyle/>
          <a:p>
            <a:r>
              <a:rPr lang="en-GB" sz="2800" dirty="0" smtClean="0">
                <a:latin typeface="Arial" panose="020B0604020202020204" pitchFamily="34" charset="0"/>
                <a:cs typeface="Arial" panose="020B0604020202020204" pitchFamily="34" charset="0"/>
              </a:rPr>
              <a:t>Officially created January 1920…Wilson awarded Nobel Peace Prize</a:t>
            </a:r>
          </a:p>
          <a:p>
            <a:pPr marL="0" indent="0">
              <a:buNone/>
            </a:pP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Goals</a:t>
            </a:r>
          </a:p>
          <a:p>
            <a:pPr lvl="1"/>
            <a:r>
              <a:rPr lang="en-GB" sz="2800" dirty="0" smtClean="0">
                <a:latin typeface="Arial" panose="020B0604020202020204" pitchFamily="34" charset="0"/>
                <a:cs typeface="Arial" panose="020B0604020202020204" pitchFamily="34" charset="0"/>
              </a:rPr>
              <a:t>Disarmament</a:t>
            </a:r>
          </a:p>
          <a:p>
            <a:pPr lvl="1"/>
            <a:r>
              <a:rPr lang="en-GB" sz="2800" dirty="0" smtClean="0">
                <a:latin typeface="Arial" panose="020B0604020202020204" pitchFamily="34" charset="0"/>
                <a:cs typeface="Arial" panose="020B0604020202020204" pitchFamily="34" charset="0"/>
              </a:rPr>
              <a:t>Resolution of disputes by arbitration</a:t>
            </a:r>
          </a:p>
          <a:p>
            <a:pPr lvl="1"/>
            <a:r>
              <a:rPr lang="en-GB" sz="2800" dirty="0" smtClean="0">
                <a:latin typeface="Arial" panose="020B0604020202020204" pitchFamily="34" charset="0"/>
                <a:cs typeface="Arial" panose="020B0604020202020204" pitchFamily="34" charset="0"/>
              </a:rPr>
              <a:t>Collective security…to support native peoples, end drug trafficking, slavery</a:t>
            </a:r>
            <a:endParaRPr lang="en-GB" sz="2800" dirty="0"/>
          </a:p>
        </p:txBody>
      </p:sp>
      <p:sp>
        <p:nvSpPr>
          <p:cNvPr id="4" name="TextBox 3"/>
          <p:cNvSpPr txBox="1"/>
          <p:nvPr/>
        </p:nvSpPr>
        <p:spPr>
          <a:xfrm>
            <a:off x="751115" y="5148944"/>
            <a:ext cx="11889793" cy="584775"/>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No enforcement mechanism…depends on will of “Great Powers”</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1121228" y="5921828"/>
            <a:ext cx="10434075" cy="1077218"/>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Wilson must secure agreement of Senate for USA to join</a:t>
            </a:r>
          </a:p>
          <a:p>
            <a:r>
              <a:rPr lang="en-GB" sz="3200" dirty="0" smtClean="0">
                <a:latin typeface="Arial" panose="020B0604020202020204" pitchFamily="34" charset="0"/>
                <a:cs typeface="Arial" panose="020B0604020202020204" pitchFamily="34" charset="0"/>
              </a:rPr>
              <a:t>….lost control to Republicans in 1918 ‘mid terms”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6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8638" y="270538"/>
            <a:ext cx="7218964" cy="707886"/>
          </a:xfrm>
          <a:prstGeom prst="rect">
            <a:avLst/>
          </a:prstGeom>
          <a:noFill/>
        </p:spPr>
        <p:txBody>
          <a:bodyPr wrap="none" rtlCol="0">
            <a:spAutoFit/>
          </a:bodyPr>
          <a:lstStyle/>
          <a:p>
            <a:r>
              <a:rPr lang="en-GB" sz="4000" dirty="0" smtClean="0">
                <a:latin typeface="Arial" panose="020B0604020202020204" pitchFamily="34" charset="0"/>
                <a:cs typeface="Arial" panose="020B0604020202020204" pitchFamily="34" charset="0"/>
              </a:rPr>
              <a:t>Module 4: The vacillating Giant</a:t>
            </a:r>
            <a:endParaRPr lang="en-GB" sz="4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1169200485"/>
              </p:ext>
            </p:extLst>
          </p:nvPr>
        </p:nvGraphicFramePr>
        <p:xfrm>
          <a:off x="188537" y="1448445"/>
          <a:ext cx="11255604" cy="5151530"/>
        </p:xfrm>
        <a:graphic>
          <a:graphicData uri="http://schemas.openxmlformats.org/drawingml/2006/table">
            <a:tbl>
              <a:tblPr firstRow="1" bandRow="1">
                <a:tableStyleId>{5C22544A-7EE6-4342-B048-85BDC9FD1C3A}</a:tableStyleId>
              </a:tblPr>
              <a:tblGrid>
                <a:gridCol w="847465">
                  <a:extLst>
                    <a:ext uri="{9D8B030D-6E8A-4147-A177-3AD203B41FA5}">
                      <a16:colId xmlns:a16="http://schemas.microsoft.com/office/drawing/2014/main" val="4093556288"/>
                    </a:ext>
                  </a:extLst>
                </a:gridCol>
                <a:gridCol w="5808731">
                  <a:extLst>
                    <a:ext uri="{9D8B030D-6E8A-4147-A177-3AD203B41FA5}">
                      <a16:colId xmlns:a16="http://schemas.microsoft.com/office/drawing/2014/main" val="1218002973"/>
                    </a:ext>
                  </a:extLst>
                </a:gridCol>
                <a:gridCol w="2204909">
                  <a:extLst>
                    <a:ext uri="{9D8B030D-6E8A-4147-A177-3AD203B41FA5}">
                      <a16:colId xmlns:a16="http://schemas.microsoft.com/office/drawing/2014/main" val="3355094114"/>
                    </a:ext>
                  </a:extLst>
                </a:gridCol>
                <a:gridCol w="2394499">
                  <a:extLst>
                    <a:ext uri="{9D8B030D-6E8A-4147-A177-3AD203B41FA5}">
                      <a16:colId xmlns:a16="http://schemas.microsoft.com/office/drawing/2014/main" val="3864966894"/>
                    </a:ext>
                  </a:extLst>
                </a:gridCol>
              </a:tblGrid>
              <a:tr h="480614">
                <a:tc>
                  <a:txBody>
                    <a:bodyPr/>
                    <a:lstStyle/>
                    <a:p>
                      <a:r>
                        <a:rPr lang="en-GB" dirty="0" smtClean="0"/>
                        <a:t>Talk</a:t>
                      </a:r>
                      <a:endParaRPr lang="en-GB" dirty="0"/>
                    </a:p>
                  </a:txBody>
                  <a:tcPr/>
                </a:tc>
                <a:tc>
                  <a:txBody>
                    <a:bodyPr/>
                    <a:lstStyle/>
                    <a:p>
                      <a:r>
                        <a:rPr lang="en-GB" dirty="0" smtClean="0"/>
                        <a:t>Title</a:t>
                      </a:r>
                      <a:endParaRPr lang="en-GB" dirty="0"/>
                    </a:p>
                  </a:txBody>
                  <a:tcPr/>
                </a:tc>
                <a:tc>
                  <a:txBody>
                    <a:bodyPr/>
                    <a:lstStyle/>
                    <a:p>
                      <a:pPr algn="ctr"/>
                      <a:r>
                        <a:rPr lang="en-GB" dirty="0" smtClean="0"/>
                        <a:t>Time Period</a:t>
                      </a:r>
                      <a:endParaRPr lang="en-GB" dirty="0"/>
                    </a:p>
                  </a:txBody>
                  <a:tcPr/>
                </a:tc>
                <a:tc>
                  <a:txBody>
                    <a:bodyPr/>
                    <a:lstStyle/>
                    <a:p>
                      <a:pPr algn="ctr"/>
                      <a:r>
                        <a:rPr lang="en-GB" dirty="0" smtClean="0"/>
                        <a:t>Date of Talk</a:t>
                      </a:r>
                      <a:endParaRPr lang="en-GB" dirty="0"/>
                    </a:p>
                  </a:txBody>
                  <a:tcPr/>
                </a:tc>
                <a:extLst>
                  <a:ext uri="{0D108BD9-81ED-4DB2-BD59-A6C34878D82A}">
                    <a16:rowId xmlns:a16="http://schemas.microsoft.com/office/drawing/2014/main" val="1861440900"/>
                  </a:ext>
                </a:extLst>
              </a:tr>
              <a:tr h="655073">
                <a:tc>
                  <a:txBody>
                    <a:bodyPr/>
                    <a:lstStyle/>
                    <a:p>
                      <a:r>
                        <a:rPr lang="en-GB" sz="2400" dirty="0" smtClean="0">
                          <a:latin typeface="Arial" panose="020B0604020202020204" pitchFamily="34" charset="0"/>
                          <a:cs typeface="Arial" panose="020B0604020202020204" pitchFamily="34" charset="0"/>
                        </a:rPr>
                        <a:t>23</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a:t>
                      </a:r>
                      <a:r>
                        <a:rPr lang="en-GB" sz="2400" baseline="0" dirty="0" smtClean="0">
                          <a:latin typeface="Arial" panose="020B0604020202020204" pitchFamily="34" charset="0"/>
                          <a:cs typeface="Arial" panose="020B0604020202020204" pitchFamily="34" charset="0"/>
                        </a:rPr>
                        <a:t> and the 20</a:t>
                      </a:r>
                      <a:r>
                        <a:rPr lang="en-GB" sz="2400" baseline="30000" dirty="0" smtClean="0">
                          <a:latin typeface="Arial" panose="020B0604020202020204" pitchFamily="34" charset="0"/>
                          <a:cs typeface="Arial" panose="020B0604020202020204" pitchFamily="34" charset="0"/>
                        </a:rPr>
                        <a:t>th</a:t>
                      </a:r>
                      <a:r>
                        <a:rPr lang="en-GB" sz="2400" baseline="0" dirty="0" smtClean="0">
                          <a:latin typeface="Arial" panose="020B0604020202020204" pitchFamily="34" charset="0"/>
                          <a:cs typeface="Arial" panose="020B0604020202020204" pitchFamily="34" charset="0"/>
                        </a:rPr>
                        <a:t> Century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1898-1900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a:t>
                      </a:r>
                      <a:r>
                        <a:rPr lang="en-GB" sz="2400" baseline="0" dirty="0" smtClean="0">
                          <a:latin typeface="Arial" panose="020B0604020202020204" pitchFamily="34" charset="0"/>
                          <a:cs typeface="Arial" panose="020B0604020202020204" pitchFamily="34" charset="0"/>
                        </a:rPr>
                        <a:t>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754052"/>
                  </a:ext>
                </a:extLst>
              </a:tr>
              <a:tr h="564442">
                <a:tc>
                  <a:txBody>
                    <a:bodyPr/>
                    <a:lstStyle/>
                    <a:p>
                      <a:r>
                        <a:rPr lang="en-GB" sz="2400" dirty="0" smtClean="0">
                          <a:latin typeface="Arial" panose="020B0604020202020204" pitchFamily="34" charset="0"/>
                          <a:cs typeface="Arial" panose="020B0604020202020204" pitchFamily="34" charset="0"/>
                        </a:rPr>
                        <a:t>24</a:t>
                      </a:r>
                      <a:endParaRPr lang="en-GB" sz="2400" dirty="0">
                        <a:latin typeface="Arial" panose="020B0604020202020204" pitchFamily="34" charset="0"/>
                        <a:cs typeface="Arial" panose="020B0604020202020204" pitchFamily="34" charset="0"/>
                      </a:endParaRPr>
                    </a:p>
                  </a:txBody>
                  <a:tcPr/>
                </a:tc>
                <a:tc>
                  <a:txBody>
                    <a:bodyPr/>
                    <a:lstStyle/>
                    <a:p>
                      <a:r>
                        <a:rPr lang="en-GB" sz="2400" baseline="0" dirty="0" smtClean="0">
                          <a:latin typeface="Arial" panose="020B0604020202020204" pitchFamily="34" charset="0"/>
                          <a:cs typeface="Arial" panose="020B0604020202020204" pitchFamily="34" charset="0"/>
                        </a:rPr>
                        <a:t>The Progressive era</a:t>
                      </a:r>
                      <a:endParaRPr lang="en-GB" sz="2400" dirty="0" smtClean="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1900-1916</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 16th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5655905"/>
                  </a:ext>
                </a:extLst>
              </a:tr>
              <a:tr h="729574">
                <a:tc>
                  <a:txBody>
                    <a:bodyPr/>
                    <a:lstStyle/>
                    <a:p>
                      <a:r>
                        <a:rPr lang="en-GB" sz="2400" dirty="0" smtClean="0">
                          <a:latin typeface="Arial" panose="020B0604020202020204" pitchFamily="34" charset="0"/>
                          <a:cs typeface="Arial" panose="020B0604020202020204" pitchFamily="34" charset="0"/>
                        </a:rPr>
                        <a:t>25</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  and world War One</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1914-1918</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October</a:t>
                      </a:r>
                      <a:r>
                        <a:rPr lang="en-GB" sz="2400" kern="1200" baseline="0" dirty="0" smtClean="0">
                          <a:solidFill>
                            <a:schemeClr val="dk1"/>
                          </a:solidFill>
                          <a:latin typeface="Arial" panose="020B0604020202020204" pitchFamily="34" charset="0"/>
                          <a:ea typeface="+mn-ea"/>
                          <a:cs typeface="Arial" panose="020B0604020202020204" pitchFamily="34" charset="0"/>
                        </a:rPr>
                        <a:t> 21st</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2191017"/>
                  </a:ext>
                </a:extLst>
              </a:tr>
              <a:tr h="674142">
                <a:tc>
                  <a:txBody>
                    <a:bodyPr/>
                    <a:lstStyle/>
                    <a:p>
                      <a:r>
                        <a:rPr lang="en-GB" sz="2400" dirty="0" smtClean="0">
                          <a:latin typeface="Arial" panose="020B0604020202020204" pitchFamily="34" charset="0"/>
                          <a:cs typeface="Arial" panose="020B0604020202020204" pitchFamily="34" charset="0"/>
                        </a:rPr>
                        <a:t>26</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a:t>
                      </a:r>
                      <a:r>
                        <a:rPr lang="en-GB" sz="2400" baseline="0" dirty="0" smtClean="0">
                          <a:latin typeface="Arial" panose="020B0604020202020204" pitchFamily="34" charset="0"/>
                          <a:cs typeface="Arial" panose="020B0604020202020204" pitchFamily="34" charset="0"/>
                        </a:rPr>
                        <a:t> retreat to “normalcy’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1918-1920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 4th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9025345"/>
                  </a:ext>
                </a:extLst>
              </a:tr>
              <a:tr h="674142">
                <a:tc>
                  <a:txBody>
                    <a:bodyPr/>
                    <a:lstStyle/>
                    <a:p>
                      <a:r>
                        <a:rPr lang="en-GB" sz="2400" dirty="0" smtClean="0">
                          <a:latin typeface="Arial" panose="020B0604020202020204" pitchFamily="34" charset="0"/>
                          <a:cs typeface="Arial" panose="020B0604020202020204" pitchFamily="34" charset="0"/>
                        </a:rPr>
                        <a:t>26</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 Roaring Twenties</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1921-1929</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a:t>
                      </a:r>
                      <a:r>
                        <a:rPr lang="en-GB" sz="2400" baseline="0" dirty="0" smtClean="0">
                          <a:latin typeface="Arial" panose="020B0604020202020204" pitchFamily="34" charset="0"/>
                          <a:cs typeface="Arial" panose="020B0604020202020204" pitchFamily="34" charset="0"/>
                        </a:rPr>
                        <a:t> 18th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6748484"/>
                  </a:ext>
                </a:extLst>
              </a:tr>
              <a:tr h="730547">
                <a:tc>
                  <a:txBody>
                    <a:bodyPr/>
                    <a:lstStyle/>
                    <a:p>
                      <a:r>
                        <a:rPr lang="en-GB" sz="2400" dirty="0" smtClean="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Great Depression and</a:t>
                      </a:r>
                      <a:r>
                        <a:rPr lang="en-GB" sz="2400" baseline="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New Deal</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1929-1941</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December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7807227"/>
                  </a:ext>
                </a:extLst>
              </a:tr>
              <a:tr h="642996">
                <a:tc>
                  <a:txBody>
                    <a:bodyPr/>
                    <a:lstStyle/>
                    <a:p>
                      <a:r>
                        <a:rPr lang="en-GB" sz="2400" dirty="0" smtClean="0">
                          <a:latin typeface="Arial" panose="020B0604020202020204" pitchFamily="34" charset="0"/>
                          <a:cs typeface="Arial" panose="020B0604020202020204" pitchFamily="34" charset="0"/>
                        </a:rPr>
                        <a:t>29</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Isolationism</a:t>
                      </a:r>
                      <a:r>
                        <a:rPr lang="en-GB" sz="2400" baseline="0" dirty="0" smtClean="0">
                          <a:latin typeface="Arial" panose="020B0604020202020204" pitchFamily="34" charset="0"/>
                          <a:cs typeface="Arial" panose="020B0604020202020204" pitchFamily="34" charset="0"/>
                        </a:rPr>
                        <a:t> interrupted</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1932-1941</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December 16th</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3344812"/>
                  </a:ext>
                </a:extLst>
              </a:tr>
            </a:tbl>
          </a:graphicData>
        </a:graphic>
      </p:graphicFrame>
      <p:pic>
        <p:nvPicPr>
          <p:cNvPr id="7"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7038" y="1927743"/>
            <a:ext cx="689124" cy="713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036" y="2560910"/>
            <a:ext cx="689124" cy="713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9607" y="3156370"/>
            <a:ext cx="689124" cy="7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85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17" y="127205"/>
            <a:ext cx="11576313" cy="2444545"/>
          </a:xfrm>
        </p:spPr>
        <p:txBody>
          <a:bodyPr>
            <a:normAutofit fontScale="90000"/>
          </a:bodyPr>
          <a:lstStyle/>
          <a:p>
            <a:r>
              <a:rPr lang="en-GB" dirty="0" smtClean="0"/>
              <a:t>Wilson returns to US after 6 months away: world Messiah</a:t>
            </a:r>
            <a:br>
              <a:rPr lang="en-GB" dirty="0" smtClean="0"/>
            </a:br>
            <a:r>
              <a:rPr lang="en-GB" dirty="0" smtClean="0"/>
              <a:t>		</a:t>
            </a:r>
            <a:br>
              <a:rPr lang="en-GB" dirty="0" smtClean="0"/>
            </a:br>
            <a:r>
              <a:rPr lang="en-GB" dirty="0"/>
              <a:t>	</a:t>
            </a:r>
            <a:r>
              <a:rPr lang="en-GB" dirty="0" smtClean="0"/>
              <a:t>		</a:t>
            </a:r>
            <a:br>
              <a:rPr lang="en-GB" dirty="0" smtClean="0"/>
            </a:br>
            <a:r>
              <a:rPr lang="en-GB" dirty="0"/>
              <a:t>	</a:t>
            </a:r>
            <a:r>
              <a:rPr lang="en-GB" dirty="0" smtClean="0"/>
              <a:t>			</a:t>
            </a:r>
            <a:br>
              <a:rPr lang="en-GB" dirty="0" smtClean="0"/>
            </a:br>
            <a:endParaRPr lang="en-GB" dirty="0"/>
          </a:p>
        </p:txBody>
      </p:sp>
      <p:pic>
        <p:nvPicPr>
          <p:cNvPr id="1026" name="Picture 2" descr="File:Woodrow Wilson returning from the Versailles Peace Conference (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61" y="749149"/>
            <a:ext cx="11986539" cy="610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877" y="4289565"/>
            <a:ext cx="9730272" cy="1280890"/>
          </a:xfrm>
        </p:spPr>
        <p:txBody>
          <a:bodyPr>
            <a:normAutofit fontScale="90000"/>
          </a:bodyPr>
          <a:lstStyle/>
          <a:p>
            <a:r>
              <a:rPr lang="en-GB" dirty="0" smtClean="0"/>
              <a:t>The US to which Wilson returns in July 1919 not the same country he left in December 1918 </a:t>
            </a:r>
            <a:endParaRPr lang="en-GB" dirty="0"/>
          </a:p>
        </p:txBody>
      </p:sp>
      <p:sp>
        <p:nvSpPr>
          <p:cNvPr id="3" name="TextBox 2"/>
          <p:cNvSpPr txBox="1"/>
          <p:nvPr/>
        </p:nvSpPr>
        <p:spPr>
          <a:xfrm>
            <a:off x="3128790" y="2699133"/>
            <a:ext cx="7089698" cy="769441"/>
          </a:xfrm>
          <a:prstGeom prst="rect">
            <a:avLst/>
          </a:prstGeom>
          <a:noFill/>
        </p:spPr>
        <p:txBody>
          <a:bodyPr wrap="none" rtlCol="0">
            <a:spAutoFit/>
          </a:bodyPr>
          <a:lstStyle/>
          <a:p>
            <a:pPr defTabSz="457200">
              <a:spcBef>
                <a:spcPct val="0"/>
              </a:spcBef>
            </a:pPr>
            <a:r>
              <a:rPr lang="en-GB" sz="4400" dirty="0">
                <a:solidFill>
                  <a:schemeClr val="tx1">
                    <a:lumMod val="85000"/>
                    <a:lumOff val="15000"/>
                  </a:schemeClr>
                </a:solidFill>
                <a:latin typeface="Arial" panose="020B0604020202020204" pitchFamily="34" charset="0"/>
                <a:ea typeface="+mj-ea"/>
                <a:cs typeface="Arial" panose="020B0604020202020204" pitchFamily="34" charset="0"/>
              </a:rPr>
              <a:t>USA :a Society </a:t>
            </a:r>
            <a:r>
              <a:rPr lang="en-GB" sz="4400" dirty="0" smtClean="0">
                <a:solidFill>
                  <a:schemeClr val="tx1">
                    <a:lumMod val="85000"/>
                    <a:lumOff val="15000"/>
                  </a:schemeClr>
                </a:solidFill>
                <a:latin typeface="Arial" panose="020B0604020202020204" pitchFamily="34" charset="0"/>
                <a:ea typeface="+mj-ea"/>
                <a:cs typeface="Arial" panose="020B0604020202020204" pitchFamily="34" charset="0"/>
              </a:rPr>
              <a:t>destabilised</a:t>
            </a:r>
            <a:endParaRPr lang="en-GB" sz="440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12621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179" y="173179"/>
            <a:ext cx="8911687" cy="1280890"/>
          </a:xfrm>
        </p:spPr>
        <p:txBody>
          <a:bodyPr/>
          <a:lstStyle/>
          <a:p>
            <a:pPr algn="ctr"/>
            <a:r>
              <a:rPr lang="en-GB" dirty="0" smtClean="0"/>
              <a:t>Spanish Influenza</a:t>
            </a:r>
            <a:endParaRPr lang="en-GB" dirty="0"/>
          </a:p>
        </p:txBody>
      </p:sp>
      <p:sp>
        <p:nvSpPr>
          <p:cNvPr id="3" name="Content Placeholder 2"/>
          <p:cNvSpPr>
            <a:spLocks noGrp="1"/>
          </p:cNvSpPr>
          <p:nvPr>
            <p:ph idx="1"/>
          </p:nvPr>
        </p:nvSpPr>
        <p:spPr>
          <a:xfrm>
            <a:off x="678942" y="851535"/>
            <a:ext cx="10680192" cy="5676138"/>
          </a:xfrm>
        </p:spPr>
        <p:txBody>
          <a:bodyPr>
            <a:normAutofit fontScale="92500"/>
          </a:bodyPr>
          <a:lstStyle/>
          <a:p>
            <a:r>
              <a:rPr lang="en-GB" sz="2800" dirty="0" smtClean="0">
                <a:latin typeface="Arial" panose="020B0604020202020204" pitchFamily="34" charset="0"/>
                <a:cs typeface="Arial" panose="020B0604020202020204" pitchFamily="34" charset="0"/>
              </a:rPr>
              <a:t>Origins: two theories</a:t>
            </a:r>
          </a:p>
          <a:p>
            <a:pPr lvl="1"/>
            <a:r>
              <a:rPr lang="en-GB" sz="2800" dirty="0">
                <a:latin typeface="Arial" panose="020B0604020202020204" pitchFamily="34" charset="0"/>
                <a:cs typeface="Arial" panose="020B0604020202020204" pitchFamily="34" charset="0"/>
              </a:rPr>
              <a:t>Chinese “wet markets”…coolies to Western Front</a:t>
            </a:r>
          </a:p>
          <a:p>
            <a:pPr lvl="1"/>
            <a:r>
              <a:rPr lang="en-GB" sz="2800" dirty="0">
                <a:latin typeface="Arial" panose="020B0604020202020204" pitchFamily="34" charset="0"/>
                <a:cs typeface="Arial" panose="020B0604020202020204" pitchFamily="34" charset="0"/>
              </a:rPr>
              <a:t>US meat packing plants in Kansas to military bases to Europe</a:t>
            </a:r>
          </a:p>
          <a:p>
            <a:pPr marL="457200" lvl="1" indent="0">
              <a:buNone/>
            </a:pP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3 Waves &amp; virus mutations</a:t>
            </a:r>
          </a:p>
          <a:p>
            <a:pPr lvl="1"/>
            <a:r>
              <a:rPr lang="en-GB" sz="2800" dirty="0" smtClean="0">
                <a:latin typeface="Arial" panose="020B0604020202020204" pitchFamily="34" charset="0"/>
                <a:cs typeface="Arial" panose="020B0604020202020204" pitchFamily="34" charset="0"/>
              </a:rPr>
              <a:t>Spring 1918….75% troops infected…deaths as normal </a:t>
            </a:r>
            <a:r>
              <a:rPr lang="en-GB" sz="2800" dirty="0" smtClean="0">
                <a:latin typeface="Arial" panose="020B0604020202020204" pitchFamily="34" charset="0"/>
                <a:cs typeface="Arial" panose="020B0604020202020204" pitchFamily="34" charset="0"/>
              </a:rPr>
              <a:t>flu (.1%)</a:t>
            </a:r>
            <a:endParaRPr lang="en-GB" sz="2800" dirty="0" smtClean="0">
              <a:latin typeface="Arial" panose="020B0604020202020204" pitchFamily="34" charset="0"/>
              <a:cs typeface="Arial" panose="020B0604020202020204" pitchFamily="34" charset="0"/>
            </a:endParaRPr>
          </a:p>
          <a:p>
            <a:pPr lvl="1"/>
            <a:r>
              <a:rPr lang="en-GB" sz="2800" dirty="0" smtClean="0">
                <a:latin typeface="Arial" panose="020B0604020202020204" pitchFamily="34" charset="0"/>
                <a:cs typeface="Arial" panose="020B0604020202020204" pitchFamily="34" charset="0"/>
              </a:rPr>
              <a:t>Autumn-Winter 1918….20% troops infected</a:t>
            </a:r>
          </a:p>
          <a:p>
            <a:pPr lvl="2"/>
            <a:r>
              <a:rPr lang="en-GB" sz="2600" dirty="0" smtClean="0">
                <a:latin typeface="Arial" panose="020B0604020202020204" pitchFamily="34" charset="0"/>
                <a:cs typeface="Arial" panose="020B0604020202020204" pitchFamily="34" charset="0"/>
              </a:rPr>
              <a:t>….</a:t>
            </a:r>
            <a:r>
              <a:rPr lang="en-GB" sz="2600" dirty="0" smtClean="0">
                <a:latin typeface="Arial" panose="020B0604020202020204" pitchFamily="34" charset="0"/>
                <a:cs typeface="Arial" panose="020B0604020202020204" pitchFamily="34" charset="0"/>
              </a:rPr>
              <a:t>2 1/2% </a:t>
            </a:r>
            <a:r>
              <a:rPr lang="en-GB" sz="2600" dirty="0" smtClean="0">
                <a:latin typeface="Arial" panose="020B0604020202020204" pitchFamily="34" charset="0"/>
                <a:cs typeface="Arial" panose="020B0604020202020204" pitchFamily="34" charset="0"/>
              </a:rPr>
              <a:t>death rate </a:t>
            </a:r>
            <a:r>
              <a:rPr lang="en-GB" sz="2600" dirty="0" smtClean="0">
                <a:latin typeface="Arial" panose="020B0604020202020204" pitchFamily="34" charset="0"/>
                <a:cs typeface="Arial" panose="020B0604020202020204" pitchFamily="34" charset="0"/>
              </a:rPr>
              <a:t>(higher in places without sanitary facilities)</a:t>
            </a:r>
            <a:endParaRPr lang="en-GB" sz="2600" dirty="0" smtClean="0">
              <a:latin typeface="Arial" panose="020B0604020202020204" pitchFamily="34" charset="0"/>
              <a:cs typeface="Arial" panose="020B0604020202020204" pitchFamily="34" charset="0"/>
            </a:endParaRPr>
          </a:p>
          <a:p>
            <a:pPr lvl="2"/>
            <a:r>
              <a:rPr lang="en-GB" sz="2600" dirty="0" smtClean="0">
                <a:latin typeface="Arial" panose="020B0604020202020204" pitchFamily="34" charset="0"/>
                <a:cs typeface="Arial" panose="020B0604020202020204" pitchFamily="34" charset="0"/>
              </a:rPr>
              <a:t>..spreads as troops start returning home</a:t>
            </a:r>
          </a:p>
          <a:p>
            <a:pPr lvl="1"/>
            <a:r>
              <a:rPr lang="en-GB" sz="2800" dirty="0" smtClean="0">
                <a:latin typeface="Arial" panose="020B0604020202020204" pitchFamily="34" charset="0"/>
                <a:cs typeface="Arial" panose="020B0604020202020204" pitchFamily="34" charset="0"/>
              </a:rPr>
              <a:t>Spring 1919….highly infections, lower </a:t>
            </a:r>
            <a:r>
              <a:rPr lang="en-GB" sz="2800" dirty="0" smtClean="0">
                <a:latin typeface="Arial" panose="020B0604020202020204" pitchFamily="34" charset="0"/>
                <a:cs typeface="Arial" panose="020B0604020202020204" pitchFamily="34" charset="0"/>
              </a:rPr>
              <a:t>mortality (approx. 0.2%)</a:t>
            </a:r>
            <a:endParaRPr lang="en-GB" sz="2800" dirty="0" smtClean="0">
              <a:latin typeface="Arial" panose="020B0604020202020204" pitchFamily="34" charset="0"/>
              <a:cs typeface="Arial" panose="020B0604020202020204" pitchFamily="34" charset="0"/>
            </a:endParaRPr>
          </a:p>
          <a:p>
            <a:pPr lvl="1"/>
            <a:r>
              <a:rPr lang="en-GB" sz="2800" dirty="0" smtClean="0">
                <a:latin typeface="Arial" panose="020B0604020202020204" pitchFamily="34" charset="0"/>
                <a:cs typeface="Arial" panose="020B0604020202020204" pitchFamily="34" charset="0"/>
              </a:rPr>
              <a:t>Spreads globally as soldiers return home</a:t>
            </a:r>
          </a:p>
          <a:p>
            <a:pPr marL="457200" lvl="1" indent="0">
              <a:buNone/>
            </a:pPr>
            <a:endParaRPr lang="en-GB" dirty="0" smtClean="0"/>
          </a:p>
        </p:txBody>
      </p:sp>
    </p:spTree>
    <p:extLst>
      <p:ext uri="{BB962C8B-B14F-4D97-AF65-F5344CB8AC3E}">
        <p14:creationId xmlns:p14="http://schemas.microsoft.com/office/powerpoint/2010/main" val="7065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67" y="190948"/>
            <a:ext cx="11010506" cy="1280890"/>
          </a:xfrm>
        </p:spPr>
        <p:txBody>
          <a:bodyPr/>
          <a:lstStyle/>
          <a:p>
            <a:pPr algn="ctr"/>
            <a:r>
              <a:rPr lang="en-GB" dirty="0" smtClean="0"/>
              <a:t>Global contagion as troops return home, Vladivostok expedition</a:t>
            </a:r>
            <a:endParaRPr lang="en-GB" dirty="0"/>
          </a:p>
        </p:txBody>
      </p:sp>
      <p:pic>
        <p:nvPicPr>
          <p:cNvPr id="2050" name="Picture 2" descr="Spanish Flu sp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1" y="1463040"/>
            <a:ext cx="11576305" cy="551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44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502920"/>
            <a:ext cx="10872216" cy="1280890"/>
          </a:xfrm>
        </p:spPr>
        <p:txBody>
          <a:bodyPr>
            <a:normAutofit/>
          </a:bodyPr>
          <a:lstStyle/>
          <a:p>
            <a:pPr algn="ctr"/>
            <a:r>
              <a:rPr lang="en-GB" dirty="0" smtClean="0"/>
              <a:t>Influenza Epidemic 1918-1920</a:t>
            </a:r>
            <a:br>
              <a:rPr lang="en-GB" dirty="0" smtClean="0"/>
            </a:br>
            <a:r>
              <a:rPr lang="en-GB" sz="31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50 million deaths…2.5% population vs 15m Coronavirus…0.2%)</a:t>
            </a:r>
            <a:endParaRPr lang="en-GB" sz="24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45046821"/>
              </p:ext>
            </p:extLst>
          </p:nvPr>
        </p:nvGraphicFramePr>
        <p:xfrm>
          <a:off x="1078993" y="1682495"/>
          <a:ext cx="9089135" cy="4031424"/>
        </p:xfrm>
        <a:graphic>
          <a:graphicData uri="http://schemas.openxmlformats.org/drawingml/2006/table">
            <a:tbl>
              <a:tblPr/>
              <a:tblGrid>
                <a:gridCol w="2416399">
                  <a:extLst>
                    <a:ext uri="{9D8B030D-6E8A-4147-A177-3AD203B41FA5}">
                      <a16:colId xmlns:a16="http://schemas.microsoft.com/office/drawing/2014/main" val="3179788539"/>
                    </a:ext>
                  </a:extLst>
                </a:gridCol>
                <a:gridCol w="2574333">
                  <a:extLst>
                    <a:ext uri="{9D8B030D-6E8A-4147-A177-3AD203B41FA5}">
                      <a16:colId xmlns:a16="http://schemas.microsoft.com/office/drawing/2014/main" val="1321974004"/>
                    </a:ext>
                  </a:extLst>
                </a:gridCol>
                <a:gridCol w="2594076">
                  <a:extLst>
                    <a:ext uri="{9D8B030D-6E8A-4147-A177-3AD203B41FA5}">
                      <a16:colId xmlns:a16="http://schemas.microsoft.com/office/drawing/2014/main" val="3144067765"/>
                    </a:ext>
                  </a:extLst>
                </a:gridCol>
                <a:gridCol w="1504327">
                  <a:extLst>
                    <a:ext uri="{9D8B030D-6E8A-4147-A177-3AD203B41FA5}">
                      <a16:colId xmlns:a16="http://schemas.microsoft.com/office/drawing/2014/main" val="4168919375"/>
                    </a:ext>
                  </a:extLst>
                </a:gridCol>
              </a:tblGrid>
              <a:tr h="291936">
                <a:tc>
                  <a:txBody>
                    <a:bodyPr/>
                    <a:lstStyle/>
                    <a:p>
                      <a:pPr algn="l" fontAlgn="b"/>
                      <a:r>
                        <a:rPr lang="en-GB" sz="1800" b="0" i="0" u="none" strike="noStrike" dirty="0">
                          <a:solidFill>
                            <a:srgbClr val="000000"/>
                          </a:solidFill>
                          <a:effectLst/>
                          <a:latin typeface="Arial" panose="020B0604020202020204" pitchFamily="34" charset="0"/>
                        </a:rPr>
                        <a:t>country</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Deaths</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Population</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a:t>
                      </a:r>
                    </a:p>
                  </a:txBody>
                  <a:tcPr marL="7683" marR="69149" marT="7683" marB="0" anchor="b">
                    <a:lnL>
                      <a:noFill/>
                    </a:lnL>
                    <a:lnR>
                      <a:noFill/>
                    </a:lnR>
                    <a:lnT>
                      <a:noFill/>
                    </a:lnT>
                    <a:lnB>
                      <a:noFill/>
                    </a:lnB>
                  </a:tcPr>
                </a:tc>
                <a:extLst>
                  <a:ext uri="{0D108BD9-81ED-4DB2-BD59-A6C34878D82A}">
                    <a16:rowId xmlns:a16="http://schemas.microsoft.com/office/drawing/2014/main" val="3025055835"/>
                  </a:ext>
                </a:extLst>
              </a:tr>
              <a:tr h="291936">
                <a:tc>
                  <a:txBody>
                    <a:bodyPr/>
                    <a:lstStyle/>
                    <a:p>
                      <a:pPr algn="l" fontAlgn="b"/>
                      <a:r>
                        <a:rPr lang="en-GB" sz="1800" b="0" i="0" u="none" strike="noStrike" dirty="0">
                          <a:solidFill>
                            <a:srgbClr val="000000"/>
                          </a:solidFill>
                          <a:effectLst/>
                          <a:latin typeface="Arial" panose="020B0604020202020204" pitchFamily="34" charset="0"/>
                        </a:rPr>
                        <a:t>India</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12,000,000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250,000,000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4.8%</a:t>
                      </a:r>
                    </a:p>
                  </a:txBody>
                  <a:tcPr marL="7683" marR="7683" marT="7683" marB="0" anchor="b">
                    <a:lnL>
                      <a:noFill/>
                    </a:lnL>
                    <a:lnR>
                      <a:noFill/>
                    </a:lnR>
                    <a:lnT>
                      <a:noFill/>
                    </a:lnT>
                    <a:lnB>
                      <a:noFill/>
                    </a:lnB>
                  </a:tcPr>
                </a:tc>
                <a:extLst>
                  <a:ext uri="{0D108BD9-81ED-4DB2-BD59-A6C34878D82A}">
                    <a16:rowId xmlns:a16="http://schemas.microsoft.com/office/drawing/2014/main" val="360515896"/>
                  </a:ext>
                </a:extLst>
              </a:tr>
              <a:tr h="291936">
                <a:tc>
                  <a:txBody>
                    <a:bodyPr/>
                    <a:lstStyle/>
                    <a:p>
                      <a:pPr algn="l" fontAlgn="b"/>
                      <a:r>
                        <a:rPr lang="en-GB" sz="1800" b="0" i="0" u="none" strike="noStrike" dirty="0">
                          <a:solidFill>
                            <a:srgbClr val="000000"/>
                          </a:solidFill>
                          <a:effectLst/>
                          <a:latin typeface="Arial" panose="020B0604020202020204" pitchFamily="34" charset="0"/>
                        </a:rPr>
                        <a:t>South Africa</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300,000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7,000,000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4.3%</a:t>
                      </a:r>
                    </a:p>
                  </a:txBody>
                  <a:tcPr marL="7683" marR="7683" marT="7683" marB="0" anchor="b">
                    <a:lnL>
                      <a:noFill/>
                    </a:lnL>
                    <a:lnR>
                      <a:noFill/>
                    </a:lnR>
                    <a:lnT>
                      <a:noFill/>
                    </a:lnT>
                    <a:lnB>
                      <a:noFill/>
                    </a:lnB>
                  </a:tcPr>
                </a:tc>
                <a:extLst>
                  <a:ext uri="{0D108BD9-81ED-4DB2-BD59-A6C34878D82A}">
                    <a16:rowId xmlns:a16="http://schemas.microsoft.com/office/drawing/2014/main" val="260653487"/>
                  </a:ext>
                </a:extLst>
              </a:tr>
              <a:tr h="291936">
                <a:tc>
                  <a:txBody>
                    <a:bodyPr/>
                    <a:lstStyle/>
                    <a:p>
                      <a:pPr algn="l" fontAlgn="b"/>
                      <a:r>
                        <a:rPr lang="en-GB" sz="1800" b="0" i="0" u="none" strike="noStrike" dirty="0">
                          <a:solidFill>
                            <a:srgbClr val="000000"/>
                          </a:solidFill>
                          <a:effectLst/>
                          <a:latin typeface="Arial" panose="020B0604020202020204" pitchFamily="34" charset="0"/>
                        </a:rPr>
                        <a:t>Indonesia</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1,500,000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42,000,000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3.6%</a:t>
                      </a:r>
                    </a:p>
                  </a:txBody>
                  <a:tcPr marL="7683" marR="7683" marT="7683" marB="0" anchor="b">
                    <a:lnL>
                      <a:noFill/>
                    </a:lnL>
                    <a:lnR>
                      <a:noFill/>
                    </a:lnR>
                    <a:lnT>
                      <a:noFill/>
                    </a:lnT>
                    <a:lnB>
                      <a:noFill/>
                    </a:lnB>
                  </a:tcPr>
                </a:tc>
                <a:extLst>
                  <a:ext uri="{0D108BD9-81ED-4DB2-BD59-A6C34878D82A}">
                    <a16:rowId xmlns:a16="http://schemas.microsoft.com/office/drawing/2014/main" val="2540533808"/>
                  </a:ext>
                </a:extLst>
              </a:tr>
              <a:tr h="291936">
                <a:tc>
                  <a:txBody>
                    <a:bodyPr/>
                    <a:lstStyle/>
                    <a:p>
                      <a:pPr algn="l" fontAlgn="b"/>
                      <a:r>
                        <a:rPr lang="en-GB" sz="1800" b="0" i="0" u="none" strike="noStrike" dirty="0">
                          <a:solidFill>
                            <a:srgbClr val="000000"/>
                          </a:solidFill>
                          <a:effectLst/>
                          <a:latin typeface="Arial" panose="020B0604020202020204" pitchFamily="34" charset="0"/>
                        </a:rPr>
                        <a:t>Mexico</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500,000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14,000,000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3.6%</a:t>
                      </a:r>
                    </a:p>
                  </a:txBody>
                  <a:tcPr marL="7683" marR="7683" marT="7683" marB="0" anchor="b">
                    <a:lnL>
                      <a:noFill/>
                    </a:lnL>
                    <a:lnR>
                      <a:noFill/>
                    </a:lnR>
                    <a:lnT>
                      <a:noFill/>
                    </a:lnT>
                    <a:lnB>
                      <a:noFill/>
                    </a:lnB>
                  </a:tcPr>
                </a:tc>
                <a:extLst>
                  <a:ext uri="{0D108BD9-81ED-4DB2-BD59-A6C34878D82A}">
                    <a16:rowId xmlns:a16="http://schemas.microsoft.com/office/drawing/2014/main" val="3689047066"/>
                  </a:ext>
                </a:extLst>
              </a:tr>
              <a:tr h="291936">
                <a:tc>
                  <a:txBody>
                    <a:bodyPr/>
                    <a:lstStyle/>
                    <a:p>
                      <a:pPr algn="l" fontAlgn="b"/>
                      <a:r>
                        <a:rPr lang="en-GB" sz="1800" b="0" i="0" u="none" strike="noStrike" dirty="0">
                          <a:solidFill>
                            <a:srgbClr val="000000"/>
                          </a:solidFill>
                          <a:effectLst/>
                          <a:latin typeface="Arial" panose="020B0604020202020204" pitchFamily="34" charset="0"/>
                        </a:rPr>
                        <a:t>China</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6,750,000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430,000,000</a:t>
                      </a:r>
                    </a:p>
                  </a:txBody>
                  <a:tcPr marL="7683" marR="69149"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1.6%</a:t>
                      </a:r>
                    </a:p>
                  </a:txBody>
                  <a:tcPr marL="7683" marR="7683" marT="7683" marB="0" anchor="b">
                    <a:lnL>
                      <a:noFill/>
                    </a:lnL>
                    <a:lnR>
                      <a:noFill/>
                    </a:lnR>
                    <a:lnT>
                      <a:noFill/>
                    </a:lnT>
                    <a:lnB>
                      <a:noFill/>
                    </a:lnB>
                  </a:tcPr>
                </a:tc>
                <a:extLst>
                  <a:ext uri="{0D108BD9-81ED-4DB2-BD59-A6C34878D82A}">
                    <a16:rowId xmlns:a16="http://schemas.microsoft.com/office/drawing/2014/main" val="2250303521"/>
                  </a:ext>
                </a:extLst>
              </a:tr>
              <a:tr h="291936">
                <a:tc>
                  <a:txBody>
                    <a:bodyPr/>
                    <a:lstStyle/>
                    <a:p>
                      <a:pPr algn="l" fontAlgn="b"/>
                      <a:r>
                        <a:rPr lang="en-GB" sz="1800" b="0" i="0" u="none" strike="noStrike" dirty="0">
                          <a:solidFill>
                            <a:srgbClr val="000000"/>
                          </a:solidFill>
                          <a:effectLst/>
                          <a:latin typeface="Arial" panose="020B0604020202020204" pitchFamily="34" charset="0"/>
                        </a:rPr>
                        <a:t>Italy</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544,288</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39,000,000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1.4%</a:t>
                      </a:r>
                    </a:p>
                  </a:txBody>
                  <a:tcPr marL="7683" marR="7683" marT="7683" marB="0" anchor="b">
                    <a:lnL>
                      <a:noFill/>
                    </a:lnL>
                    <a:lnR>
                      <a:noFill/>
                    </a:lnR>
                    <a:lnT>
                      <a:noFill/>
                    </a:lnT>
                    <a:lnB>
                      <a:noFill/>
                    </a:lnB>
                  </a:tcPr>
                </a:tc>
                <a:extLst>
                  <a:ext uri="{0D108BD9-81ED-4DB2-BD59-A6C34878D82A}">
                    <a16:rowId xmlns:a16="http://schemas.microsoft.com/office/drawing/2014/main" val="3462635356"/>
                  </a:ext>
                </a:extLst>
              </a:tr>
              <a:tr h="291936">
                <a:tc>
                  <a:txBody>
                    <a:bodyPr/>
                    <a:lstStyle/>
                    <a:p>
                      <a:pPr algn="l" fontAlgn="b"/>
                      <a:r>
                        <a:rPr lang="en-GB" sz="1800" b="0" i="0" u="none" strike="noStrike" dirty="0">
                          <a:solidFill>
                            <a:srgbClr val="000000"/>
                          </a:solidFill>
                          <a:effectLst/>
                          <a:latin typeface="Arial" panose="020B0604020202020204" pitchFamily="34" charset="0"/>
                        </a:rPr>
                        <a:t>Russia</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450,000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60,000,000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0.8%</a:t>
                      </a:r>
                    </a:p>
                  </a:txBody>
                  <a:tcPr marL="7683" marR="7683" marT="7683" marB="0" anchor="b">
                    <a:lnL>
                      <a:noFill/>
                    </a:lnL>
                    <a:lnR>
                      <a:noFill/>
                    </a:lnR>
                    <a:lnT>
                      <a:noFill/>
                    </a:lnT>
                    <a:lnB>
                      <a:noFill/>
                    </a:lnB>
                  </a:tcPr>
                </a:tc>
                <a:extLst>
                  <a:ext uri="{0D108BD9-81ED-4DB2-BD59-A6C34878D82A}">
                    <a16:rowId xmlns:a16="http://schemas.microsoft.com/office/drawing/2014/main" val="2660178862"/>
                  </a:ext>
                </a:extLst>
              </a:tr>
              <a:tr h="291936">
                <a:tc>
                  <a:txBody>
                    <a:bodyPr/>
                    <a:lstStyle/>
                    <a:p>
                      <a:pPr algn="l" fontAlgn="b"/>
                      <a:r>
                        <a:rPr lang="en-GB" sz="1800" b="0" i="0" u="none" strike="noStrike" dirty="0">
                          <a:solidFill>
                            <a:srgbClr val="000000"/>
                          </a:solidFill>
                          <a:effectLst/>
                          <a:latin typeface="Arial" panose="020B0604020202020204" pitchFamily="34" charset="0"/>
                        </a:rPr>
                        <a:t>Germany</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426,574</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60,000,000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0.7%</a:t>
                      </a:r>
                    </a:p>
                  </a:txBody>
                  <a:tcPr marL="7683" marR="7683" marT="7683" marB="0" anchor="b">
                    <a:lnL>
                      <a:noFill/>
                    </a:lnL>
                    <a:lnR>
                      <a:noFill/>
                    </a:lnR>
                    <a:lnT>
                      <a:noFill/>
                    </a:lnT>
                    <a:lnB>
                      <a:noFill/>
                    </a:lnB>
                  </a:tcPr>
                </a:tc>
                <a:extLst>
                  <a:ext uri="{0D108BD9-81ED-4DB2-BD59-A6C34878D82A}">
                    <a16:rowId xmlns:a16="http://schemas.microsoft.com/office/drawing/2014/main" val="2792732612"/>
                  </a:ext>
                </a:extLst>
              </a:tr>
              <a:tr h="291936">
                <a:tc>
                  <a:txBody>
                    <a:bodyPr/>
                    <a:lstStyle/>
                    <a:p>
                      <a:pPr algn="l" fontAlgn="b"/>
                      <a:r>
                        <a:rPr lang="en-GB" sz="1800" b="0" i="0" u="none" strike="noStrike" dirty="0">
                          <a:solidFill>
                            <a:srgbClr val="000000"/>
                          </a:solidFill>
                          <a:effectLst/>
                          <a:latin typeface="Arial" panose="020B0604020202020204" pitchFamily="34" charset="0"/>
                        </a:rPr>
                        <a:t>Japan</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390,000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56,000,000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0.7%</a:t>
                      </a:r>
                    </a:p>
                  </a:txBody>
                  <a:tcPr marL="7683" marR="7683" marT="7683" marB="0" anchor="b">
                    <a:lnL>
                      <a:noFill/>
                    </a:lnL>
                    <a:lnR>
                      <a:noFill/>
                    </a:lnR>
                    <a:lnT>
                      <a:noFill/>
                    </a:lnT>
                    <a:lnB>
                      <a:noFill/>
                    </a:lnB>
                  </a:tcPr>
                </a:tc>
                <a:extLst>
                  <a:ext uri="{0D108BD9-81ED-4DB2-BD59-A6C34878D82A}">
                    <a16:rowId xmlns:a16="http://schemas.microsoft.com/office/drawing/2014/main" val="712233646"/>
                  </a:ext>
                </a:extLst>
              </a:tr>
              <a:tr h="291936">
                <a:tc>
                  <a:txBody>
                    <a:bodyPr/>
                    <a:lstStyle/>
                    <a:p>
                      <a:pPr algn="l" fontAlgn="b"/>
                      <a:r>
                        <a:rPr lang="en-GB" sz="1800" b="0" i="0" u="none" strike="noStrike" dirty="0">
                          <a:solidFill>
                            <a:srgbClr val="000000"/>
                          </a:solidFill>
                          <a:effectLst/>
                          <a:latin typeface="Arial" panose="020B0604020202020204" pitchFamily="34" charset="0"/>
                        </a:rPr>
                        <a:t>United States</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675,000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106,000,000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0.6%</a:t>
                      </a:r>
                    </a:p>
                  </a:txBody>
                  <a:tcPr marL="7683" marR="7683" marT="7683" marB="0" anchor="b">
                    <a:lnL>
                      <a:noFill/>
                    </a:lnL>
                    <a:lnR>
                      <a:noFill/>
                    </a:lnR>
                    <a:lnT>
                      <a:noFill/>
                    </a:lnT>
                    <a:lnB>
                      <a:noFill/>
                    </a:lnB>
                  </a:tcPr>
                </a:tc>
                <a:extLst>
                  <a:ext uri="{0D108BD9-81ED-4DB2-BD59-A6C34878D82A}">
                    <a16:rowId xmlns:a16="http://schemas.microsoft.com/office/drawing/2014/main" val="4054177901"/>
                  </a:ext>
                </a:extLst>
              </a:tr>
              <a:tr h="291936">
                <a:tc>
                  <a:txBody>
                    <a:bodyPr/>
                    <a:lstStyle/>
                    <a:p>
                      <a:pPr algn="l" fontAlgn="b"/>
                      <a:r>
                        <a:rPr lang="en-GB" sz="1800" b="0" i="0" u="none" strike="noStrike" dirty="0">
                          <a:solidFill>
                            <a:srgbClr val="000000"/>
                          </a:solidFill>
                          <a:effectLst/>
                          <a:latin typeface="Arial" panose="020B0604020202020204" pitchFamily="34" charset="0"/>
                        </a:rPr>
                        <a:t>France</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237,509</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40,000,000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0.6%</a:t>
                      </a:r>
                    </a:p>
                  </a:txBody>
                  <a:tcPr marL="7683" marR="7683" marT="7683" marB="0" anchor="b">
                    <a:lnL>
                      <a:noFill/>
                    </a:lnL>
                    <a:lnR>
                      <a:noFill/>
                    </a:lnR>
                    <a:lnT>
                      <a:noFill/>
                    </a:lnT>
                    <a:lnB>
                      <a:noFill/>
                    </a:lnB>
                  </a:tcPr>
                </a:tc>
                <a:extLst>
                  <a:ext uri="{0D108BD9-81ED-4DB2-BD59-A6C34878D82A}">
                    <a16:rowId xmlns:a16="http://schemas.microsoft.com/office/drawing/2014/main" val="3827867894"/>
                  </a:ext>
                </a:extLst>
              </a:tr>
              <a:tr h="528192">
                <a:tc>
                  <a:txBody>
                    <a:bodyPr/>
                    <a:lstStyle/>
                    <a:p>
                      <a:pPr algn="l" fontAlgn="b"/>
                      <a:r>
                        <a:rPr lang="en-GB" sz="1800" b="0" i="0" u="none" strike="noStrike" dirty="0">
                          <a:solidFill>
                            <a:srgbClr val="000000"/>
                          </a:solidFill>
                          <a:effectLst/>
                          <a:latin typeface="Arial" panose="020B0604020202020204" pitchFamily="34" charset="0"/>
                        </a:rPr>
                        <a:t>United Kingdom</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153,152</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45,000,000</a:t>
                      </a:r>
                    </a:p>
                  </a:txBody>
                  <a:tcPr marL="7683" marR="7683" marT="7683" marB="0" anchor="b">
                    <a:lnL>
                      <a:noFill/>
                    </a:lnL>
                    <a:lnR>
                      <a:noFill/>
                    </a:lnR>
                    <a:lnT>
                      <a:noFill/>
                    </a:lnT>
                    <a:lnB>
                      <a:noFill/>
                    </a:lnB>
                  </a:tcPr>
                </a:tc>
                <a:tc>
                  <a:txBody>
                    <a:bodyPr/>
                    <a:lstStyle/>
                    <a:p>
                      <a:pPr algn="r" fontAlgn="b"/>
                      <a:r>
                        <a:rPr lang="en-GB" sz="1800" b="0" i="0" u="none" strike="noStrike" dirty="0">
                          <a:solidFill>
                            <a:srgbClr val="000000"/>
                          </a:solidFill>
                          <a:effectLst/>
                          <a:latin typeface="Arial" panose="020B0604020202020204" pitchFamily="34" charset="0"/>
                        </a:rPr>
                        <a:t>0.3%</a:t>
                      </a:r>
                    </a:p>
                  </a:txBody>
                  <a:tcPr marL="7683" marR="7683" marT="7683" marB="0" anchor="b">
                    <a:lnL>
                      <a:noFill/>
                    </a:lnL>
                    <a:lnR>
                      <a:noFill/>
                    </a:lnR>
                    <a:lnT>
                      <a:noFill/>
                    </a:lnT>
                    <a:lnB>
                      <a:noFill/>
                    </a:lnB>
                  </a:tcPr>
                </a:tc>
                <a:extLst>
                  <a:ext uri="{0D108BD9-81ED-4DB2-BD59-A6C34878D82A}">
                    <a16:rowId xmlns:a16="http://schemas.microsoft.com/office/drawing/2014/main" val="3297479796"/>
                  </a:ext>
                </a:extLst>
              </a:tr>
            </a:tbl>
          </a:graphicData>
        </a:graphic>
      </p:graphicFrame>
      <p:sp>
        <p:nvSpPr>
          <p:cNvPr id="5" name="TextBox 4"/>
          <p:cNvSpPr txBox="1"/>
          <p:nvPr/>
        </p:nvSpPr>
        <p:spPr>
          <a:xfrm>
            <a:off x="3117067" y="5829630"/>
            <a:ext cx="5729454"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Impact varies by density of population….</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2570029" y="6396335"/>
            <a:ext cx="713368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US reaction varies by state....no national campaign</a:t>
            </a:r>
          </a:p>
        </p:txBody>
      </p:sp>
    </p:spTree>
    <p:extLst>
      <p:ext uri="{BB962C8B-B14F-4D97-AF65-F5344CB8AC3E}">
        <p14:creationId xmlns:p14="http://schemas.microsoft.com/office/powerpoint/2010/main" val="3708760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138" y="122416"/>
            <a:ext cx="8911687" cy="1280890"/>
          </a:xfrm>
        </p:spPr>
        <p:txBody>
          <a:bodyPr/>
          <a:lstStyle/>
          <a:p>
            <a:r>
              <a:rPr lang="en-GB" dirty="0" smtClean="0"/>
              <a:t>“Spanish Influenza” US public messages</a:t>
            </a:r>
            <a:endParaRPr lang="en-GB" dirty="0"/>
          </a:p>
        </p:txBody>
      </p:sp>
      <p:pic>
        <p:nvPicPr>
          <p:cNvPr id="2050" name="Picture 2" descr="Notes from the Archives: #onthisday in 1918, the Spanish Flu arrived 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481328"/>
            <a:ext cx="3364992" cy="5376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655952" y="1472184"/>
            <a:ext cx="4262752" cy="5385816"/>
          </a:xfrm>
          <a:prstGeom prst="rect">
            <a:avLst/>
          </a:prstGeom>
        </p:spPr>
      </p:pic>
      <p:pic>
        <p:nvPicPr>
          <p:cNvPr id="6" name="Picture 5"/>
          <p:cNvPicPr>
            <a:picLocks noChangeAspect="1"/>
          </p:cNvPicPr>
          <p:nvPr/>
        </p:nvPicPr>
        <p:blipFill>
          <a:blip r:embed="rId4"/>
          <a:stretch>
            <a:fillRect/>
          </a:stretch>
        </p:blipFill>
        <p:spPr>
          <a:xfrm>
            <a:off x="8140600" y="1490472"/>
            <a:ext cx="3897429" cy="5449824"/>
          </a:xfrm>
          <a:prstGeom prst="rect">
            <a:avLst/>
          </a:prstGeom>
        </p:spPr>
      </p:pic>
    </p:spTree>
    <p:extLst>
      <p:ext uri="{BB962C8B-B14F-4D97-AF65-F5344CB8AC3E}">
        <p14:creationId xmlns:p14="http://schemas.microsoft.com/office/powerpoint/2010/main" val="2470694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66326"/>
            <a:ext cx="11558015" cy="1280890"/>
          </a:xfrm>
        </p:spPr>
        <p:txBody>
          <a:bodyPr/>
          <a:lstStyle/>
          <a:p>
            <a:r>
              <a:rPr lang="en-GB" dirty="0" smtClean="0"/>
              <a:t>Seattle restrictions (“better ridiculous than dead”)</a:t>
            </a:r>
            <a:endParaRPr lang="en-GB" dirty="0"/>
          </a:p>
        </p:txBody>
      </p:sp>
      <p:pic>
        <p:nvPicPr>
          <p:cNvPr id="5122" name="Picture 2" descr="https://cdn.theatlantic.com/thumbor/Av2h5Y2R8zordegzCoaZjxRQ8PM=/900x620/media/img/photo/2018/04/the-1918-flu-pandemic-photos-from-a/f06_AP18009573817483/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30" y="1034224"/>
            <a:ext cx="11567033"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8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437" y="148622"/>
            <a:ext cx="8911687" cy="884650"/>
          </a:xfrm>
        </p:spPr>
        <p:txBody>
          <a:bodyPr/>
          <a:lstStyle/>
          <a:p>
            <a:pPr algn="ctr"/>
            <a:r>
              <a:rPr lang="en-GB" dirty="0" smtClean="0"/>
              <a:t>Police in Seattle</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82" y="987552"/>
            <a:ext cx="11905361" cy="57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52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933" y="84614"/>
            <a:ext cx="8911687" cy="1280890"/>
          </a:xfrm>
        </p:spPr>
        <p:txBody>
          <a:bodyPr/>
          <a:lstStyle/>
          <a:p>
            <a:r>
              <a:rPr lang="en-GB" dirty="0" smtClean="0"/>
              <a:t>Seattle: open air courts</a:t>
            </a:r>
            <a:endParaRPr lang="en-GB" dirty="0"/>
          </a:p>
        </p:txBody>
      </p:sp>
      <p:pic>
        <p:nvPicPr>
          <p:cNvPr id="6146" name="Picture 2" descr="https://cdn.theatlantic.com/thumbor/pvi_b46kRy-wPrnOhLdTATz0i38=/900x637/media/img/photo/2018/04/the-1918-flu-pandemic-photos-from-a/f09_515210530/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58" y="1046606"/>
            <a:ext cx="11868785" cy="606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4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280" y="144662"/>
            <a:ext cx="8911687" cy="1280890"/>
          </a:xfrm>
        </p:spPr>
        <p:txBody>
          <a:bodyPr/>
          <a:lstStyle/>
          <a:p>
            <a:r>
              <a:rPr lang="en-GB" dirty="0" smtClean="0"/>
              <a:t>Assembling masks…Cincinnati 1918</a:t>
            </a:r>
            <a:endParaRPr lang="en-GB" dirty="0"/>
          </a:p>
        </p:txBody>
      </p:sp>
      <p:pic>
        <p:nvPicPr>
          <p:cNvPr id="1026" name="Picture 2" descr="Red Cross Volunteers- Boston,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8" y="1124712"/>
            <a:ext cx="11951082" cy="573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05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294" y="967263"/>
            <a:ext cx="10151165" cy="1150212"/>
          </a:xfrm>
        </p:spPr>
        <p:txBody>
          <a:bodyPr/>
          <a:lstStyle/>
          <a:p>
            <a:pPr algn="ctr"/>
            <a:r>
              <a:rPr lang="en-GB" dirty="0" smtClean="0"/>
              <a:t>American History </a:t>
            </a:r>
            <a:endParaRPr lang="en-GB" dirty="0"/>
          </a:p>
        </p:txBody>
      </p:sp>
      <p:sp>
        <p:nvSpPr>
          <p:cNvPr id="4" name="Subtitle 3"/>
          <p:cNvSpPr>
            <a:spLocks noGrp="1"/>
          </p:cNvSpPr>
          <p:nvPr>
            <p:ph type="subTitle" idx="1"/>
          </p:nvPr>
        </p:nvSpPr>
        <p:spPr>
          <a:xfrm>
            <a:off x="675172" y="3129014"/>
            <a:ext cx="9554083" cy="1126283"/>
          </a:xfrm>
        </p:spPr>
        <p:txBody>
          <a:bodyPr>
            <a:normAutofit/>
          </a:bodyPr>
          <a:lstStyle/>
          <a:p>
            <a:pPr algn="ctr"/>
            <a:r>
              <a:rPr lang="en-GB" sz="3200" dirty="0" smtClean="0">
                <a:latin typeface="Arial" panose="020B0604020202020204" pitchFamily="34" charset="0"/>
                <a:cs typeface="Arial" panose="020B0604020202020204" pitchFamily="34" charset="0"/>
              </a:rPr>
              <a:t>Talk 26: Retreat to Normalcy (1918-1920)</a:t>
            </a:r>
          </a:p>
          <a:p>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11151909" y="443060"/>
            <a:ext cx="31290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23" y="118362"/>
            <a:ext cx="11937477" cy="1280890"/>
          </a:xfrm>
        </p:spPr>
        <p:txBody>
          <a:bodyPr/>
          <a:lstStyle/>
          <a:p>
            <a:pPr algn="ctr"/>
            <a:r>
              <a:rPr lang="en-GB" dirty="0" smtClean="0"/>
              <a:t>Ignored in other places:</a:t>
            </a:r>
            <a:br>
              <a:rPr lang="en-GB" dirty="0" smtClean="0"/>
            </a:br>
            <a:r>
              <a:rPr lang="en-GB" dirty="0" smtClean="0"/>
              <a:t> Mass prayer meeting Los Angeles</a:t>
            </a:r>
            <a:endParaRPr lang="en-GB" dirty="0"/>
          </a:p>
        </p:txBody>
      </p:sp>
      <p:pic>
        <p:nvPicPr>
          <p:cNvPr id="4098" name="Picture 2" descr="Praying for Health During Flu Epide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8" y="1489435"/>
            <a:ext cx="11981561" cy="536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33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35" y="241758"/>
            <a:ext cx="10994965" cy="1280890"/>
          </a:xfrm>
        </p:spPr>
        <p:txBody>
          <a:bodyPr>
            <a:normAutofit fontScale="90000"/>
          </a:bodyPr>
          <a:lstStyle/>
          <a:p>
            <a:r>
              <a:rPr lang="en-GB" dirty="0" smtClean="0"/>
              <a:t>Victory Parade Philadelphia September 1918…200,000 attend…17,000 deaths within a month</a:t>
            </a:r>
            <a:endParaRPr lang="en-GB" dirty="0"/>
          </a:p>
        </p:txBody>
      </p:sp>
      <p:pic>
        <p:nvPicPr>
          <p:cNvPr id="4" name="Picture 3"/>
          <p:cNvPicPr>
            <a:picLocks noChangeAspect="1"/>
          </p:cNvPicPr>
          <p:nvPr/>
        </p:nvPicPr>
        <p:blipFill>
          <a:blip r:embed="rId2"/>
          <a:stretch>
            <a:fillRect/>
          </a:stretch>
        </p:blipFill>
        <p:spPr>
          <a:xfrm>
            <a:off x="502920" y="1682496"/>
            <a:ext cx="11521440" cy="5094541"/>
          </a:xfrm>
          <a:prstGeom prst="rect">
            <a:avLst/>
          </a:prstGeom>
        </p:spPr>
      </p:pic>
    </p:spTree>
    <p:extLst>
      <p:ext uri="{BB962C8B-B14F-4D97-AF65-F5344CB8AC3E}">
        <p14:creationId xmlns:p14="http://schemas.microsoft.com/office/powerpoint/2010/main" val="3851829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313" y="94701"/>
            <a:ext cx="8911687" cy="829786"/>
          </a:xfrm>
        </p:spPr>
        <p:txBody>
          <a:bodyPr/>
          <a:lstStyle/>
          <a:p>
            <a:pPr algn="ctr"/>
            <a:r>
              <a:rPr lang="en-GB" dirty="0" smtClean="0"/>
              <a:t>US Reaction</a:t>
            </a:r>
            <a:endParaRPr lang="en-GB" dirty="0"/>
          </a:p>
        </p:txBody>
      </p:sp>
      <p:sp>
        <p:nvSpPr>
          <p:cNvPr id="3" name="Content Placeholder 2"/>
          <p:cNvSpPr>
            <a:spLocks noGrp="1"/>
          </p:cNvSpPr>
          <p:nvPr>
            <p:ph idx="1"/>
          </p:nvPr>
        </p:nvSpPr>
        <p:spPr>
          <a:xfrm>
            <a:off x="704850" y="1112362"/>
            <a:ext cx="11248337" cy="4977353"/>
          </a:xfrm>
        </p:spPr>
        <p:txBody>
          <a:bodyPr>
            <a:normAutofit lnSpcReduction="10000"/>
          </a:bodyPr>
          <a:lstStyle/>
          <a:p>
            <a:r>
              <a:rPr lang="en-GB" sz="3200" dirty="0" smtClean="0">
                <a:latin typeface="Arial" panose="020B0604020202020204" pitchFamily="34" charset="0"/>
                <a:cs typeface="Arial" panose="020B0604020202020204" pitchFamily="34" charset="0"/>
              </a:rPr>
              <a:t>675,000 deaths …10 x deaths from fighting</a:t>
            </a:r>
          </a:p>
          <a:p>
            <a:pPr lvl="1"/>
            <a:r>
              <a:rPr lang="en-GB" sz="3200" dirty="0" smtClean="0">
                <a:latin typeface="Arial" panose="020B0604020202020204" pitchFamily="34" charset="0"/>
                <a:cs typeface="Arial" panose="020B0604020202020204" pitchFamily="34" charset="0"/>
              </a:rPr>
              <a:t>including 60,000 soldiers vs 50,000 from combat</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Wilson reaction: None…except “thoughts and prayers”</a:t>
            </a:r>
          </a:p>
          <a:p>
            <a:pPr lvl="1"/>
            <a:r>
              <a:rPr lang="en-GB" sz="3000" dirty="0" smtClean="0">
                <a:latin typeface="Arial" panose="020B0604020202020204" pitchFamily="34" charset="0"/>
                <a:cs typeface="Arial" panose="020B0604020202020204" pitchFamily="34" charset="0"/>
              </a:rPr>
              <a:t>His priority….getting Versailles Treaty approved by Senate</a:t>
            </a:r>
          </a:p>
          <a:p>
            <a:pPr lvl="1"/>
            <a:r>
              <a:rPr lang="en-GB" sz="3000" dirty="0" smtClean="0">
                <a:latin typeface="Arial" panose="020B0604020202020204" pitchFamily="34" charset="0"/>
                <a:cs typeface="Arial" panose="020B0604020202020204" pitchFamily="34" charset="0"/>
              </a:rPr>
              <a:t>Health “State &amp; City responsibility". Not Federal Government</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Xenophobia ….disease due to “foreign influence” (despite probable local origin)</a:t>
            </a:r>
          </a:p>
          <a:p>
            <a:endParaRPr lang="en-GB" sz="3200" dirty="0">
              <a:latin typeface="Arial" panose="020B0604020202020204" pitchFamily="34" charset="0"/>
              <a:cs typeface="Arial" panose="020B0604020202020204" pitchFamily="34" charset="0"/>
            </a:endParaRPr>
          </a:p>
          <a:p>
            <a:endParaRPr lang="en-GB" sz="3200" dirty="0" smtClean="0">
              <a:latin typeface="Arial" panose="020B0604020202020204" pitchFamily="34" charset="0"/>
              <a:cs typeface="Arial" panose="020B0604020202020204" pitchFamily="34" charset="0"/>
            </a:endParaRPr>
          </a:p>
          <a:p>
            <a:endParaRPr lang="en-GB" dirty="0" smtClean="0"/>
          </a:p>
          <a:p>
            <a:endParaRPr lang="en-GB" dirty="0" smtClean="0"/>
          </a:p>
          <a:p>
            <a:endParaRPr lang="en-GB" dirty="0"/>
          </a:p>
          <a:p>
            <a:endParaRPr lang="en-GB" dirty="0" smtClean="0"/>
          </a:p>
          <a:p>
            <a:endParaRPr lang="en-GB" dirty="0"/>
          </a:p>
          <a:p>
            <a:pPr marL="0" indent="0">
              <a:buNone/>
            </a:pP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36999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069" y="2471198"/>
            <a:ext cx="8911687" cy="1280890"/>
          </a:xfrm>
        </p:spPr>
        <p:txBody>
          <a:bodyPr/>
          <a:lstStyle/>
          <a:p>
            <a:pPr algn="ctr"/>
            <a:r>
              <a:rPr lang="en-GB" dirty="0" smtClean="0"/>
              <a:t>Great migrations</a:t>
            </a:r>
            <a:endParaRPr lang="en-GB" dirty="0"/>
          </a:p>
        </p:txBody>
      </p:sp>
    </p:spTree>
    <p:extLst>
      <p:ext uri="{BB962C8B-B14F-4D97-AF65-F5344CB8AC3E}">
        <p14:creationId xmlns:p14="http://schemas.microsoft.com/office/powerpoint/2010/main" val="2437234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403" y="189770"/>
            <a:ext cx="8911687" cy="1280890"/>
          </a:xfrm>
        </p:spPr>
        <p:txBody>
          <a:bodyPr/>
          <a:lstStyle/>
          <a:p>
            <a:r>
              <a:rPr lang="en-GB" dirty="0" smtClean="0"/>
              <a:t>US Labour Market and WW1</a:t>
            </a:r>
            <a:endParaRPr lang="en-GB" dirty="0"/>
          </a:p>
        </p:txBody>
      </p:sp>
      <p:sp>
        <p:nvSpPr>
          <p:cNvPr id="3" name="Content Placeholder 2"/>
          <p:cNvSpPr>
            <a:spLocks noGrp="1"/>
          </p:cNvSpPr>
          <p:nvPr>
            <p:ph idx="1"/>
          </p:nvPr>
        </p:nvSpPr>
        <p:spPr>
          <a:xfrm>
            <a:off x="495300" y="973153"/>
            <a:ext cx="11696700" cy="5138928"/>
          </a:xfrm>
        </p:spPr>
        <p:txBody>
          <a:bodyPr>
            <a:noAutofit/>
          </a:bodyPr>
          <a:lstStyle/>
          <a:p>
            <a:r>
              <a:rPr lang="en-GB" sz="3200" dirty="0" smtClean="0">
                <a:latin typeface="Arial" panose="020B0604020202020204" pitchFamily="34" charset="0"/>
                <a:cs typeface="Arial" panose="020B0604020202020204" pitchFamily="34" charset="0"/>
              </a:rPr>
              <a:t>US Economy grows rapidly during war</a:t>
            </a:r>
          </a:p>
          <a:p>
            <a:pPr lvl="1"/>
            <a:r>
              <a:rPr lang="en-GB" sz="2800" dirty="0">
                <a:latin typeface="Arial" panose="020B0604020202020204" pitchFamily="34" charset="0"/>
                <a:cs typeface="Arial" panose="020B0604020202020204" pitchFamily="34" charset="0"/>
              </a:rPr>
              <a:t>Munitions, food, manufactured </a:t>
            </a:r>
            <a:r>
              <a:rPr lang="en-GB" sz="2800" dirty="0" smtClean="0">
                <a:latin typeface="Arial" panose="020B0604020202020204" pitchFamily="34" charset="0"/>
                <a:cs typeface="Arial" panose="020B0604020202020204" pitchFamily="34" charset="0"/>
              </a:rPr>
              <a:t>goods, </a:t>
            </a:r>
            <a:r>
              <a:rPr lang="en-GB" sz="2800" dirty="0">
                <a:latin typeface="Arial" panose="020B0604020202020204" pitchFamily="34" charset="0"/>
                <a:cs typeface="Arial" panose="020B0604020202020204" pitchFamily="34" charset="0"/>
              </a:rPr>
              <a:t>raw materials</a:t>
            </a:r>
          </a:p>
          <a:p>
            <a:pPr lvl="1"/>
            <a:r>
              <a:rPr lang="en-GB" sz="2800" dirty="0" smtClean="0">
                <a:latin typeface="Arial" panose="020B0604020202020204" pitchFamily="34" charset="0"/>
                <a:cs typeface="Arial" panose="020B0604020202020204" pitchFamily="34" charset="0"/>
              </a:rPr>
              <a:t>4</a:t>
            </a: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business growth </a:t>
            </a:r>
            <a:r>
              <a:rPr lang="en-GB" sz="2800" dirty="0">
                <a:latin typeface="Arial" panose="020B0604020202020204" pitchFamily="34" charset="0"/>
                <a:cs typeface="Arial" panose="020B0604020202020204" pitchFamily="34" charset="0"/>
              </a:rPr>
              <a:t>per </a:t>
            </a:r>
            <a:r>
              <a:rPr lang="en-GB" sz="2800" dirty="0" smtClean="0">
                <a:latin typeface="Arial" panose="020B0604020202020204" pitchFamily="34" charset="0"/>
                <a:cs typeface="Arial" panose="020B0604020202020204" pitchFamily="34" charset="0"/>
              </a:rPr>
              <a:t>year</a:t>
            </a:r>
          </a:p>
          <a:p>
            <a:pPr lvl="1"/>
            <a:r>
              <a:rPr lang="en-GB" sz="2800" dirty="0" smtClean="0">
                <a:latin typeface="Arial" panose="020B0604020202020204" pitchFamily="34" charset="0"/>
                <a:cs typeface="Arial" panose="020B0604020202020204" pitchFamily="34" charset="0"/>
              </a:rPr>
              <a:t>4 million men mobilised…labour shortage</a:t>
            </a:r>
            <a:endParaRPr lang="en-GB" sz="2800" dirty="0">
              <a:latin typeface="Arial" panose="020B0604020202020204" pitchFamily="34" charset="0"/>
              <a:cs typeface="Arial" panose="020B0604020202020204" pitchFamily="34" charset="0"/>
            </a:endParaRPr>
          </a:p>
          <a:p>
            <a:pPr lvl="1"/>
            <a:endParaRPr lang="en-GB" sz="30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Movement of peoples…within North America</a:t>
            </a:r>
          </a:p>
          <a:p>
            <a:pPr lvl="1"/>
            <a:r>
              <a:rPr lang="en-GB" sz="2800" dirty="0" smtClean="0">
                <a:latin typeface="Arial" panose="020B0604020202020204" pitchFamily="34" charset="0"/>
                <a:cs typeface="Arial" panose="020B0604020202020204" pitchFamily="34" charset="0"/>
              </a:rPr>
              <a:t>`Immigration collapses </a:t>
            </a:r>
            <a:r>
              <a:rPr lang="en-GB" sz="2800" dirty="0">
                <a:latin typeface="Arial" panose="020B0604020202020204" pitchFamily="34" charset="0"/>
                <a:cs typeface="Arial" panose="020B0604020202020204" pitchFamily="34" charset="0"/>
              </a:rPr>
              <a:t>due to U Boat Threat &amp; shipment disruption</a:t>
            </a:r>
          </a:p>
          <a:p>
            <a:pPr lvl="1"/>
            <a:r>
              <a:rPr lang="en-GB" sz="2800" dirty="0" smtClean="0">
                <a:latin typeface="Arial" panose="020B0604020202020204" pitchFamily="34" charset="0"/>
                <a:cs typeface="Arial" panose="020B0604020202020204" pitchFamily="34" charset="0"/>
              </a:rPr>
              <a:t>White Women move to clerical jobs…..few to manufacturing</a:t>
            </a:r>
            <a:endParaRPr lang="en-GB" sz="2800" dirty="0">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Gaps filled by migrants by migrations within North America</a:t>
            </a:r>
          </a:p>
        </p:txBody>
      </p:sp>
    </p:spTree>
    <p:extLst>
      <p:ext uri="{BB962C8B-B14F-4D97-AF65-F5344CB8AC3E}">
        <p14:creationId xmlns:p14="http://schemas.microsoft.com/office/powerpoint/2010/main" val="36914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241" y="67929"/>
            <a:ext cx="10731614" cy="1280890"/>
          </a:xfrm>
        </p:spPr>
        <p:txBody>
          <a:bodyPr/>
          <a:lstStyle/>
          <a:p>
            <a:r>
              <a:rPr lang="en-GB" dirty="0" smtClean="0"/>
              <a:t>Black population 1900….95% in South</a:t>
            </a:r>
            <a:endParaRPr lang="en-GB" dirty="0"/>
          </a:p>
        </p:txBody>
      </p:sp>
      <p:pic>
        <p:nvPicPr>
          <p:cNvPr id="4098" name="Picture 2" descr="https://upload.wikimedia.org/wikipedia/commons/thumb/9/96/Census_1900_Percent_Black.png/300px-Census_1900_Percent_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8" y="971549"/>
            <a:ext cx="12041172" cy="588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3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83" y="327873"/>
            <a:ext cx="8911687" cy="803697"/>
          </a:xfrm>
        </p:spPr>
        <p:txBody>
          <a:bodyPr/>
          <a:lstStyle/>
          <a:p>
            <a:pPr algn="ctr"/>
            <a:r>
              <a:rPr lang="en-GB" dirty="0" smtClean="0"/>
              <a:t>Great Migrations 1910-1920</a:t>
            </a:r>
            <a:endParaRPr lang="en-GB" dirty="0"/>
          </a:p>
        </p:txBody>
      </p:sp>
      <p:pic>
        <p:nvPicPr>
          <p:cNvPr id="5122" name="Picture 2" descr="Political Map of the Contiguous United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69" y="1385739"/>
            <a:ext cx="7455403" cy="547226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3381033">
            <a:off x="973608" y="5027240"/>
            <a:ext cx="1876848" cy="348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5"/>
          <p:cNvSpPr/>
          <p:nvPr/>
        </p:nvSpPr>
        <p:spPr>
          <a:xfrm rot="14978831">
            <a:off x="1982913" y="4970004"/>
            <a:ext cx="1412796" cy="3527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6"/>
          <p:cNvSpPr/>
          <p:nvPr/>
        </p:nvSpPr>
        <p:spPr>
          <a:xfrm rot="18054509">
            <a:off x="3204738" y="5273793"/>
            <a:ext cx="774661" cy="425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a:stretch>
            <a:fillRect/>
          </a:stretch>
        </p:blipFill>
        <p:spPr>
          <a:xfrm rot="2861649">
            <a:off x="4751280" y="3446774"/>
            <a:ext cx="1152375" cy="1086732"/>
          </a:xfrm>
          <a:prstGeom prst="rect">
            <a:avLst/>
          </a:prstGeom>
        </p:spPr>
      </p:pic>
      <p:pic>
        <p:nvPicPr>
          <p:cNvPr id="9" name="Picture 8"/>
          <p:cNvPicPr>
            <a:picLocks noChangeAspect="1"/>
          </p:cNvPicPr>
          <p:nvPr/>
        </p:nvPicPr>
        <p:blipFill>
          <a:blip r:embed="rId3"/>
          <a:stretch>
            <a:fillRect/>
          </a:stretch>
        </p:blipFill>
        <p:spPr>
          <a:xfrm rot="3731001">
            <a:off x="5114776" y="3327245"/>
            <a:ext cx="1479712" cy="1395425"/>
          </a:xfrm>
          <a:prstGeom prst="rect">
            <a:avLst/>
          </a:prstGeom>
        </p:spPr>
      </p:pic>
      <p:sp>
        <p:nvSpPr>
          <p:cNvPr id="8" name="Oval 7"/>
          <p:cNvSpPr/>
          <p:nvPr/>
        </p:nvSpPr>
        <p:spPr>
          <a:xfrm>
            <a:off x="4227584" y="4703789"/>
            <a:ext cx="1906571" cy="115007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500,000</a:t>
            </a:r>
            <a:endParaRPr lang="en-GB" b="1" dirty="0">
              <a:solidFill>
                <a:schemeClr val="tx1"/>
              </a:solidFill>
            </a:endParaRPr>
          </a:p>
        </p:txBody>
      </p:sp>
      <p:sp>
        <p:nvSpPr>
          <p:cNvPr id="12" name="Oval 11"/>
          <p:cNvSpPr/>
          <p:nvPr/>
        </p:nvSpPr>
        <p:spPr>
          <a:xfrm>
            <a:off x="2148840" y="5736210"/>
            <a:ext cx="1851660" cy="79032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1,000,000</a:t>
            </a:r>
            <a:endParaRPr lang="en-GB" b="1" dirty="0">
              <a:solidFill>
                <a:schemeClr val="tx1"/>
              </a:solidFill>
            </a:endParaRPr>
          </a:p>
        </p:txBody>
      </p:sp>
      <p:sp>
        <p:nvSpPr>
          <p:cNvPr id="13" name="TextBox 12"/>
          <p:cNvSpPr txBox="1"/>
          <p:nvPr/>
        </p:nvSpPr>
        <p:spPr>
          <a:xfrm>
            <a:off x="7607911" y="1106772"/>
            <a:ext cx="4745210" cy="2954655"/>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Mexico to South West/Texas</a:t>
            </a:r>
          </a:p>
          <a:p>
            <a:r>
              <a:rPr lang="en-GB" sz="2800" dirty="0" smtClean="0">
                <a:latin typeface="Arial" panose="020B0604020202020204" pitchFamily="34" charset="0"/>
                <a:cs typeface="Arial" panose="020B0604020202020204" pitchFamily="34" charset="0"/>
              </a:rPr>
              <a:t>Refugees from revolution</a:t>
            </a:r>
          </a:p>
          <a:p>
            <a:r>
              <a:rPr lang="en-GB" sz="2800" dirty="0" smtClean="0">
                <a:latin typeface="Arial" panose="020B0604020202020204" pitchFamily="34" charset="0"/>
                <a:cs typeface="Arial" panose="020B0604020202020204" pitchFamily="34" charset="0"/>
              </a:rPr>
              <a:t>…. border porous</a:t>
            </a:r>
          </a:p>
          <a:p>
            <a:r>
              <a:rPr lang="en-GB" sz="2800" dirty="0" smtClean="0">
                <a:latin typeface="Arial" panose="020B0604020202020204" pitchFamily="34" charset="0"/>
                <a:cs typeface="Arial" panose="020B0604020202020204" pitchFamily="34" charset="0"/>
              </a:rPr>
              <a:t>….reaches 100,000 per year</a:t>
            </a:r>
          </a:p>
          <a:p>
            <a:r>
              <a:rPr lang="en-GB" sz="2800" dirty="0" smtClean="0">
                <a:latin typeface="Arial" panose="020B0604020202020204" pitchFamily="34" charset="0"/>
                <a:cs typeface="Arial" panose="020B0604020202020204" pitchFamily="34" charset="0"/>
              </a:rPr>
              <a:t>… area booming/more work</a:t>
            </a:r>
          </a:p>
          <a:p>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than people</a:t>
            </a:r>
          </a:p>
          <a:p>
            <a:endParaRPr lang="en-GB" dirty="0"/>
          </a:p>
        </p:txBody>
      </p:sp>
      <p:sp>
        <p:nvSpPr>
          <p:cNvPr id="14" name="TextBox 13"/>
          <p:cNvSpPr txBox="1"/>
          <p:nvPr/>
        </p:nvSpPr>
        <p:spPr>
          <a:xfrm>
            <a:off x="7634689" y="4310674"/>
            <a:ext cx="4557311" cy="2677656"/>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South to North/Midwest</a:t>
            </a: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Refugees </a:t>
            </a:r>
            <a:r>
              <a:rPr lang="en-GB" sz="2800" dirty="0">
                <a:latin typeface="Arial" panose="020B0604020202020204" pitchFamily="34" charset="0"/>
                <a:cs typeface="Arial" panose="020B0604020202020204" pitchFamily="34" charset="0"/>
              </a:rPr>
              <a:t>from </a:t>
            </a:r>
            <a:r>
              <a:rPr lang="en-GB" sz="2800" dirty="0" smtClean="0">
                <a:latin typeface="Arial" panose="020B0604020202020204" pitchFamily="34" charset="0"/>
                <a:cs typeface="Arial" panose="020B0604020202020204" pitchFamily="34" charset="0"/>
              </a:rPr>
              <a:t>Jim Crow</a:t>
            </a:r>
          </a:p>
          <a:p>
            <a:r>
              <a:rPr lang="en-GB" sz="2800" dirty="0" smtClean="0">
                <a:latin typeface="Arial" panose="020B0604020202020204" pitchFamily="34" charset="0"/>
                <a:cs typeface="Arial" panose="020B0604020202020204" pitchFamily="34" charset="0"/>
              </a:rPr>
              <a:t>New “war” industries recruit</a:t>
            </a:r>
          </a:p>
          <a:p>
            <a:r>
              <a:rPr lang="en-GB" sz="2800" dirty="0" smtClean="0">
                <a:latin typeface="Arial" panose="020B0604020202020204" pitchFamily="34" charset="0"/>
                <a:cs typeface="Arial" panose="020B0604020202020204" pitchFamily="34" charset="0"/>
              </a:rPr>
              <a:t>….Vulnerable to downturn</a:t>
            </a:r>
          </a:p>
          <a:p>
            <a:r>
              <a:rPr lang="en-GB" sz="2800" dirty="0" smtClean="0">
                <a:latin typeface="Arial" panose="020B0604020202020204" pitchFamily="34" charset="0"/>
                <a:cs typeface="Arial" panose="020B0604020202020204" pitchFamily="34" charset="0"/>
              </a:rPr>
              <a:t>….Big city demographics change</a:t>
            </a:r>
          </a:p>
        </p:txBody>
      </p:sp>
      <p:sp>
        <p:nvSpPr>
          <p:cNvPr id="15" name="Right Arrow 14"/>
          <p:cNvSpPr/>
          <p:nvPr/>
        </p:nvSpPr>
        <p:spPr>
          <a:xfrm rot="14727145">
            <a:off x="3913743" y="4019296"/>
            <a:ext cx="1302891" cy="26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p:cNvSpPr/>
          <p:nvPr/>
        </p:nvSpPr>
        <p:spPr>
          <a:xfrm rot="11834284">
            <a:off x="3655369" y="4596912"/>
            <a:ext cx="949308" cy="26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39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830" y="83090"/>
            <a:ext cx="10698479" cy="1280890"/>
          </a:xfrm>
        </p:spPr>
        <p:txBody>
          <a:bodyPr/>
          <a:lstStyle/>
          <a:p>
            <a:r>
              <a:rPr lang="en-GB" dirty="0" smtClean="0"/>
              <a:t>Black population triples in Northern Cities</a:t>
            </a:r>
            <a:endParaRPr lang="en-GB" dirty="0"/>
          </a:p>
        </p:txBody>
      </p:sp>
      <p:graphicFrame>
        <p:nvGraphicFramePr>
          <p:cNvPr id="4" name="Content Placeholder 3"/>
          <p:cNvGraphicFramePr>
            <a:graphicFrameLocks noGrp="1"/>
          </p:cNvGraphicFramePr>
          <p:nvPr>
            <p:ph idx="1"/>
            <p:extLst/>
          </p:nvPr>
        </p:nvGraphicFramePr>
        <p:xfrm>
          <a:off x="1028701" y="1154181"/>
          <a:ext cx="10029824" cy="5588065"/>
        </p:xfrm>
        <a:graphic>
          <a:graphicData uri="http://schemas.openxmlformats.org/drawingml/2006/table">
            <a:tbl>
              <a:tblPr firstRow="1" bandRow="1">
                <a:tableStyleId>{5C22544A-7EE6-4342-B048-85BDC9FD1C3A}</a:tableStyleId>
              </a:tblPr>
              <a:tblGrid>
                <a:gridCol w="2162174">
                  <a:extLst>
                    <a:ext uri="{9D8B030D-6E8A-4147-A177-3AD203B41FA5}">
                      <a16:colId xmlns:a16="http://schemas.microsoft.com/office/drawing/2014/main" val="1267085423"/>
                    </a:ext>
                  </a:extLst>
                </a:gridCol>
                <a:gridCol w="1200150">
                  <a:extLst>
                    <a:ext uri="{9D8B030D-6E8A-4147-A177-3AD203B41FA5}">
                      <a16:colId xmlns:a16="http://schemas.microsoft.com/office/drawing/2014/main" val="3442713520"/>
                    </a:ext>
                  </a:extLst>
                </a:gridCol>
                <a:gridCol w="2009775">
                  <a:extLst>
                    <a:ext uri="{9D8B030D-6E8A-4147-A177-3AD203B41FA5}">
                      <a16:colId xmlns:a16="http://schemas.microsoft.com/office/drawing/2014/main" val="3698304387"/>
                    </a:ext>
                  </a:extLst>
                </a:gridCol>
                <a:gridCol w="2114550">
                  <a:extLst>
                    <a:ext uri="{9D8B030D-6E8A-4147-A177-3AD203B41FA5}">
                      <a16:colId xmlns:a16="http://schemas.microsoft.com/office/drawing/2014/main" val="4138611967"/>
                    </a:ext>
                  </a:extLst>
                </a:gridCol>
                <a:gridCol w="2543175">
                  <a:extLst>
                    <a:ext uri="{9D8B030D-6E8A-4147-A177-3AD203B41FA5}">
                      <a16:colId xmlns:a16="http://schemas.microsoft.com/office/drawing/2014/main" val="4243405924"/>
                    </a:ext>
                  </a:extLst>
                </a:gridCol>
              </a:tblGrid>
              <a:tr h="738513">
                <a:tc>
                  <a:txBody>
                    <a:bodyPr/>
                    <a:lstStyle/>
                    <a:p>
                      <a:endParaRPr lang="en-GB" dirty="0"/>
                    </a:p>
                  </a:txBody>
                  <a:tcPr/>
                </a:tc>
                <a:tc>
                  <a:txBody>
                    <a:bodyPr/>
                    <a:lstStyle/>
                    <a:p>
                      <a:endParaRPr lang="en-GB" dirty="0"/>
                    </a:p>
                  </a:txBody>
                  <a:tcPr/>
                </a:tc>
                <a:tc>
                  <a:txBody>
                    <a:bodyPr/>
                    <a:lstStyle/>
                    <a:p>
                      <a:pPr algn="ctr"/>
                      <a:r>
                        <a:rPr lang="en-GB" sz="3200" dirty="0" smtClean="0">
                          <a:latin typeface="Arial" panose="020B0604020202020204" pitchFamily="34" charset="0"/>
                          <a:cs typeface="Arial" panose="020B0604020202020204" pitchFamily="34" charset="0"/>
                        </a:rPr>
                        <a:t>1900</a:t>
                      </a:r>
                      <a:endParaRPr lang="en-GB" sz="3200" dirty="0">
                        <a:latin typeface="Arial" panose="020B0604020202020204" pitchFamily="34" charset="0"/>
                        <a:cs typeface="Arial" panose="020B0604020202020204" pitchFamily="34" charset="0"/>
                      </a:endParaRPr>
                    </a:p>
                  </a:txBody>
                  <a:tcPr/>
                </a:tc>
                <a:tc>
                  <a:txBody>
                    <a:bodyPr/>
                    <a:lstStyle/>
                    <a:p>
                      <a:pPr algn="ctr"/>
                      <a:r>
                        <a:rPr lang="en-GB" sz="3200" dirty="0" smtClean="0">
                          <a:latin typeface="Arial" panose="020B0604020202020204" pitchFamily="34" charset="0"/>
                          <a:cs typeface="Arial" panose="020B0604020202020204" pitchFamily="34" charset="0"/>
                        </a:rPr>
                        <a:t>1920</a:t>
                      </a:r>
                      <a:endParaRPr lang="en-GB" sz="3200" dirty="0">
                        <a:latin typeface="Arial" panose="020B0604020202020204" pitchFamily="34" charset="0"/>
                        <a:cs typeface="Arial" panose="020B0604020202020204" pitchFamily="34" charset="0"/>
                      </a:endParaRPr>
                    </a:p>
                  </a:txBody>
                  <a:tcPr/>
                </a:tc>
                <a:tc>
                  <a:txBody>
                    <a:bodyPr/>
                    <a:lstStyle/>
                    <a:p>
                      <a:pPr algn="ctr"/>
                      <a:r>
                        <a:rPr lang="en-GB" sz="3200" dirty="0" smtClean="0">
                          <a:latin typeface="Arial" panose="020B0604020202020204" pitchFamily="34" charset="0"/>
                          <a:cs typeface="Arial" panose="020B0604020202020204" pitchFamily="34" charset="0"/>
                        </a:rPr>
                        <a:t>1930</a:t>
                      </a:r>
                      <a:endParaRPr lang="en-GB"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9331321"/>
                  </a:ext>
                </a:extLst>
              </a:tr>
              <a:tr h="506145">
                <a:tc rowSpan="2">
                  <a:txBody>
                    <a:bodyPr/>
                    <a:lstStyle/>
                    <a:p>
                      <a:pPr algn="l"/>
                      <a:r>
                        <a:rPr lang="en-GB" sz="2400" dirty="0" smtClean="0">
                          <a:latin typeface="Arial" panose="020B0604020202020204" pitchFamily="34" charset="0"/>
                          <a:cs typeface="Arial" panose="020B0604020202020204" pitchFamily="34" charset="0"/>
                        </a:rPr>
                        <a:t>Chicago</a:t>
                      </a:r>
                      <a:endParaRPr lang="en-GB" sz="2400" dirty="0">
                        <a:latin typeface="Arial" panose="020B0604020202020204" pitchFamily="34" charset="0"/>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Total</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1,700,000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2,700,000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3,400,000</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9449574"/>
                  </a:ext>
                </a:extLst>
              </a:tr>
              <a:tr h="565536">
                <a:tc vMerge="1">
                  <a:txBody>
                    <a:bodyPr/>
                    <a:lstStyle/>
                    <a:p>
                      <a:endParaRPr lang="en-GB" dirty="0"/>
                    </a:p>
                  </a:txBody>
                  <a:tcPr/>
                </a:tc>
                <a:tc>
                  <a:txBody>
                    <a:bodyPr/>
                    <a:lstStyle/>
                    <a:p>
                      <a:r>
                        <a:rPr lang="en-GB" sz="2400" dirty="0" smtClean="0">
                          <a:latin typeface="Arial" panose="020B0604020202020204" pitchFamily="34" charset="0"/>
                          <a:cs typeface="Arial" panose="020B0604020202020204" pitchFamily="34" charset="0"/>
                        </a:rPr>
                        <a:t>Black</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30,000 (2%)</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110,000 (4%) </a:t>
                      </a:r>
                    </a:p>
                  </a:txBody>
                  <a:tcPr/>
                </a:tc>
                <a:tc>
                  <a:txBody>
                    <a:bodyPr/>
                    <a:lstStyle/>
                    <a:p>
                      <a:pPr algn="r"/>
                      <a:r>
                        <a:rPr lang="en-GB" sz="2400" dirty="0" smtClean="0">
                          <a:latin typeface="Arial" panose="020B0604020202020204" pitchFamily="34" charset="0"/>
                          <a:cs typeface="Arial" panose="020B0604020202020204" pitchFamily="34" charset="0"/>
                        </a:rPr>
                        <a:t>320,000 (7%)</a:t>
                      </a:r>
                    </a:p>
                  </a:txBody>
                  <a:tcPr/>
                </a:tc>
                <a:extLst>
                  <a:ext uri="{0D108BD9-81ED-4DB2-BD59-A6C34878D82A}">
                    <a16:rowId xmlns:a16="http://schemas.microsoft.com/office/drawing/2014/main" val="1920189199"/>
                  </a:ext>
                </a:extLst>
              </a:tr>
              <a:tr h="506145">
                <a:tc rowSpan="2">
                  <a:txBody>
                    <a:bodyPr/>
                    <a:lstStyle/>
                    <a:p>
                      <a:pPr marL="0" algn="l"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New York</a:t>
                      </a:r>
                      <a:endParaRPr lang="en-GB" sz="2400" kern="1200" dirty="0">
                        <a:solidFill>
                          <a:schemeClr val="dk1"/>
                        </a:solidFill>
                        <a:latin typeface="Arial" panose="020B0604020202020204" pitchFamily="34" charset="0"/>
                        <a:ea typeface="+mn-ea"/>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Total</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3,400,000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5,600,000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6.900,000</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0686327"/>
                  </a:ext>
                </a:extLst>
              </a:tr>
              <a:tr h="565536">
                <a:tc vMerge="1">
                  <a:txBody>
                    <a:bodyPr/>
                    <a:lstStyle/>
                    <a:p>
                      <a:endParaRPr lang="en-GB" dirty="0"/>
                    </a:p>
                  </a:txBody>
                  <a:tcPr/>
                </a:tc>
                <a:tc>
                  <a:txBody>
                    <a:bodyPr/>
                    <a:lstStyle/>
                    <a:p>
                      <a:r>
                        <a:rPr lang="en-GB" sz="2400" dirty="0" smtClean="0">
                          <a:latin typeface="Arial" panose="020B0604020202020204" pitchFamily="34" charset="0"/>
                          <a:cs typeface="Arial" panose="020B0604020202020204" pitchFamily="34" charset="0"/>
                        </a:rPr>
                        <a:t>Black</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60,000 (2%)</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160,000 (3%</a:t>
                      </a:r>
                    </a:p>
                  </a:txBody>
                  <a:tcPr/>
                </a:tc>
                <a:tc>
                  <a:txBody>
                    <a:bodyPr/>
                    <a:lstStyle/>
                    <a:p>
                      <a:pPr algn="r"/>
                      <a:r>
                        <a:rPr lang="en-GB" sz="2400" dirty="0" smtClean="0">
                          <a:latin typeface="Arial" panose="020B0604020202020204" pitchFamily="34" charset="0"/>
                          <a:cs typeface="Arial" panose="020B0604020202020204" pitchFamily="34" charset="0"/>
                        </a:rPr>
                        <a:t>330,000 (6%)</a:t>
                      </a:r>
                    </a:p>
                  </a:txBody>
                  <a:tcPr/>
                </a:tc>
                <a:extLst>
                  <a:ext uri="{0D108BD9-81ED-4DB2-BD59-A6C34878D82A}">
                    <a16:rowId xmlns:a16="http://schemas.microsoft.com/office/drawing/2014/main" val="299800170"/>
                  </a:ext>
                </a:extLst>
              </a:tr>
              <a:tr h="530135">
                <a:tc rowSpan="2">
                  <a:txBody>
                    <a:bodyPr/>
                    <a:lstStyle/>
                    <a:p>
                      <a:pPr marL="0" algn="l"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Philadelphia</a:t>
                      </a:r>
                      <a:endParaRPr lang="en-GB" sz="2400" kern="1200" dirty="0">
                        <a:solidFill>
                          <a:schemeClr val="dk1"/>
                        </a:solidFill>
                        <a:latin typeface="Arial" panose="020B0604020202020204" pitchFamily="34" charset="0"/>
                        <a:ea typeface="+mn-ea"/>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Total</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1,300,000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1,800,000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1,950,000</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5897990"/>
                  </a:ext>
                </a:extLst>
              </a:tr>
              <a:tr h="443959">
                <a:tc vMerge="1">
                  <a:txBody>
                    <a:bodyPr/>
                    <a:lstStyle/>
                    <a:p>
                      <a:pPr marL="0" algn="l"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Black</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63,000 (5%)</a:t>
                      </a:r>
                    </a:p>
                    <a:p>
                      <a:pPr algn="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134,000 (7%)</a:t>
                      </a:r>
                    </a:p>
                  </a:txBody>
                  <a:tcPr/>
                </a:tc>
                <a:tc>
                  <a:txBody>
                    <a:bodyPr/>
                    <a:lstStyle/>
                    <a:p>
                      <a:pPr algn="r"/>
                      <a:r>
                        <a:rPr lang="en-GB" sz="2400" dirty="0" smtClean="0">
                          <a:latin typeface="Arial" panose="020B0604020202020204" pitchFamily="34" charset="0"/>
                          <a:cs typeface="Arial" panose="020B0604020202020204" pitchFamily="34" charset="0"/>
                        </a:rPr>
                        <a:t>220,000 (9%)</a:t>
                      </a:r>
                    </a:p>
                  </a:txBody>
                  <a:tcPr/>
                </a:tc>
                <a:extLst>
                  <a:ext uri="{0D108BD9-81ED-4DB2-BD59-A6C34878D82A}">
                    <a16:rowId xmlns:a16="http://schemas.microsoft.com/office/drawing/2014/main" val="4207565433"/>
                  </a:ext>
                </a:extLst>
              </a:tr>
              <a:tr h="530135">
                <a:tc rowSpan="2">
                  <a:txBody>
                    <a:bodyPr/>
                    <a:lstStyle/>
                    <a:p>
                      <a:pPr marL="0" algn="l"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Detroit</a:t>
                      </a:r>
                      <a:endParaRPr lang="en-GB" sz="2400" kern="1200" dirty="0">
                        <a:solidFill>
                          <a:schemeClr val="dk1"/>
                        </a:solidFill>
                        <a:latin typeface="Arial" panose="020B0604020202020204" pitchFamily="34" charset="0"/>
                        <a:ea typeface="+mn-ea"/>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Total</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286,000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993,000</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1,500,000</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5696346"/>
                  </a:ext>
                </a:extLst>
              </a:tr>
              <a:tr h="766537">
                <a:tc vMerge="1">
                  <a:txBody>
                    <a:bodyPr/>
                    <a:lstStyle/>
                    <a:p>
                      <a:pPr marL="0" algn="l"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nchor="ctr" anchorCtr="1"/>
                </a:tc>
                <a:tc>
                  <a:txBody>
                    <a:bodyPr/>
                    <a:lstStyle/>
                    <a:p>
                      <a:r>
                        <a:rPr lang="en-GB" sz="2400" dirty="0" smtClean="0">
                          <a:latin typeface="Arial" panose="020B0604020202020204" pitchFamily="34" charset="0"/>
                          <a:cs typeface="Arial" panose="020B0604020202020204" pitchFamily="34" charset="0"/>
                        </a:rPr>
                        <a:t>Black</a:t>
                      </a:r>
                      <a:endParaRPr lang="en-GB" sz="2400" dirty="0">
                        <a:latin typeface="Arial" panose="020B0604020202020204" pitchFamily="34" charset="0"/>
                        <a:cs typeface="Arial" panose="020B0604020202020204" pitchFamily="34" charset="0"/>
                      </a:endParaRPr>
                    </a:p>
                  </a:txBody>
                  <a:tcPr/>
                </a:tc>
                <a:tc>
                  <a:txBody>
                    <a:bodyPr/>
                    <a:lstStyle/>
                    <a:p>
                      <a:pPr algn="r"/>
                      <a:r>
                        <a:rPr lang="en-GB" sz="2400" dirty="0" smtClean="0">
                          <a:latin typeface="Arial" panose="020B0604020202020204" pitchFamily="34" charset="0"/>
                          <a:cs typeface="Arial" panose="020B0604020202020204" pitchFamily="34" charset="0"/>
                        </a:rPr>
                        <a:t>4,000 (1%)</a:t>
                      </a:r>
                    </a:p>
                  </a:txBody>
                  <a:tcPr/>
                </a:tc>
                <a:tc>
                  <a:txBody>
                    <a:bodyPr/>
                    <a:lstStyle/>
                    <a:p>
                      <a:pPr algn="r"/>
                      <a:r>
                        <a:rPr lang="en-GB" sz="2400" dirty="0" smtClean="0">
                          <a:latin typeface="Arial" panose="020B0604020202020204" pitchFamily="34" charset="0"/>
                          <a:cs typeface="Arial" panose="020B0604020202020204" pitchFamily="34" charset="0"/>
                        </a:rPr>
                        <a:t>41,000  (4%)</a:t>
                      </a:r>
                    </a:p>
                  </a:txBody>
                  <a:tcPr/>
                </a:tc>
                <a:tc>
                  <a:txBody>
                    <a:bodyPr/>
                    <a:lstStyle/>
                    <a:p>
                      <a:pPr algn="r"/>
                      <a:r>
                        <a:rPr lang="en-GB" sz="2400" dirty="0" smtClean="0">
                          <a:latin typeface="Arial" panose="020B0604020202020204" pitchFamily="34" charset="0"/>
                          <a:cs typeface="Arial" panose="020B0604020202020204" pitchFamily="34" charset="0"/>
                        </a:rPr>
                        <a:t>120,000 (8%)</a:t>
                      </a:r>
                    </a:p>
                    <a:p>
                      <a:pPr algn="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7352589"/>
                  </a:ext>
                </a:extLst>
              </a:tr>
            </a:tbl>
          </a:graphicData>
        </a:graphic>
      </p:graphicFrame>
    </p:spTree>
    <p:extLst>
      <p:ext uri="{BB962C8B-B14F-4D97-AF65-F5344CB8AC3E}">
        <p14:creationId xmlns:p14="http://schemas.microsoft.com/office/powerpoint/2010/main" val="1791065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349" y="477806"/>
            <a:ext cx="8911687" cy="1280890"/>
          </a:xfrm>
        </p:spPr>
        <p:txBody>
          <a:bodyPr/>
          <a:lstStyle/>
          <a:p>
            <a:r>
              <a:rPr lang="en-GB" dirty="0" smtClean="0"/>
              <a:t>New arrivals Chicago 1920</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86" y="1737360"/>
            <a:ext cx="11759057" cy="52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39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45" y="326930"/>
            <a:ext cx="8911687" cy="1280890"/>
          </a:xfrm>
        </p:spPr>
        <p:txBody>
          <a:bodyPr/>
          <a:lstStyle/>
          <a:p>
            <a:pPr algn="ctr"/>
            <a:r>
              <a:rPr lang="en-GB" dirty="0" smtClean="0"/>
              <a:t>Economic Downturn 1919-1920</a:t>
            </a:r>
            <a:endParaRPr lang="en-GB" dirty="0"/>
          </a:p>
        </p:txBody>
      </p:sp>
      <p:sp>
        <p:nvSpPr>
          <p:cNvPr id="3" name="Content Placeholder 2"/>
          <p:cNvSpPr>
            <a:spLocks noGrp="1"/>
          </p:cNvSpPr>
          <p:nvPr>
            <p:ph idx="1"/>
          </p:nvPr>
        </p:nvSpPr>
        <p:spPr>
          <a:xfrm>
            <a:off x="1184451" y="1022602"/>
            <a:ext cx="11212830" cy="4614454"/>
          </a:xfrm>
        </p:spPr>
        <p:txBody>
          <a:bodyPr>
            <a:normAutofit fontScale="85000" lnSpcReduction="10000"/>
          </a:bodyPr>
          <a:lstStyle/>
          <a:p>
            <a:r>
              <a:rPr lang="en-GB" sz="3200" dirty="0" smtClean="0">
                <a:latin typeface="Arial" panose="020B0604020202020204" pitchFamily="34" charset="0"/>
                <a:cs typeface="Arial" panose="020B0604020202020204" pitchFamily="34" charset="0"/>
              </a:rPr>
              <a:t>War time production ends …rapidly</a:t>
            </a:r>
          </a:p>
          <a:p>
            <a:pPr lvl="1"/>
            <a:r>
              <a:rPr lang="en-GB" sz="3200" dirty="0" smtClean="0">
                <a:latin typeface="Arial" panose="020B0604020202020204" pitchFamily="34" charset="0"/>
                <a:cs typeface="Arial" panose="020B0604020202020204" pitchFamily="34" charset="0"/>
              </a:rPr>
              <a:t>Economy growing 4% per year 1916-1920 shrinks 7% 1919/1920</a:t>
            </a:r>
          </a:p>
          <a:p>
            <a:pPr lvl="1"/>
            <a:r>
              <a:rPr lang="en-GB" sz="3200" dirty="0" smtClean="0">
                <a:latin typeface="Arial" panose="020B0604020202020204" pitchFamily="34" charset="0"/>
                <a:cs typeface="Arial" panose="020B0604020202020204" pitchFamily="34" charset="0"/>
              </a:rPr>
              <a:t>Inflation at 15% due to shortages of materials/ labour</a:t>
            </a:r>
          </a:p>
          <a:p>
            <a:pPr lvl="1"/>
            <a:r>
              <a:rPr lang="en-GB" sz="3200" dirty="0" smtClean="0">
                <a:latin typeface="Arial" panose="020B0604020202020204" pitchFamily="34" charset="0"/>
                <a:cs typeface="Arial" panose="020B0604020202020204" pitchFamily="34" charset="0"/>
              </a:rPr>
              <a:t>Wage cuts imposed across most industries </a:t>
            </a:r>
          </a:p>
          <a:p>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Army demobilised – reduced from 4,000,000 to 200,000 by end 1920</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Unions empowered during war/ employers by its end</a:t>
            </a:r>
          </a:p>
        </p:txBody>
      </p:sp>
      <p:sp>
        <p:nvSpPr>
          <p:cNvPr id="4" name="TextBox 3"/>
          <p:cNvSpPr txBox="1"/>
          <p:nvPr/>
        </p:nvSpPr>
        <p:spPr>
          <a:xfrm>
            <a:off x="752655" y="5178171"/>
            <a:ext cx="11002736" cy="1569660"/>
          </a:xfrm>
          <a:prstGeom prst="rect">
            <a:avLst/>
          </a:prstGeom>
          <a:solidFill>
            <a:schemeClr val="bg1"/>
          </a:solidFill>
        </p:spPr>
        <p:txBody>
          <a:bodyPr wrap="square" rtlCol="0">
            <a:spAutoFit/>
          </a:bodyPr>
          <a:lstStyle/>
          <a:p>
            <a:pPr algn="ctr"/>
            <a:r>
              <a:rPr lang="en-GB" sz="3200" dirty="0" smtClean="0">
                <a:latin typeface="Arial" panose="020B0604020202020204" pitchFamily="34" charset="0"/>
                <a:cs typeface="Arial" panose="020B0604020202020204" pitchFamily="34" charset="0"/>
              </a:rPr>
              <a:t>Wilson disengaged</a:t>
            </a:r>
          </a:p>
          <a:p>
            <a:r>
              <a:rPr lang="en-GB" sz="3200" dirty="0" smtClean="0">
                <a:latin typeface="Arial" panose="020B0604020202020204" pitchFamily="34" charset="0"/>
                <a:cs typeface="Arial" panose="020B0604020202020204" pitchFamily="34" charset="0"/>
              </a:rPr>
              <a:t>….all that matters: getting League of Nations approved by </a:t>
            </a:r>
          </a:p>
          <a:p>
            <a:r>
              <a:rPr lang="en-GB" sz="3200" dirty="0" smtClean="0">
                <a:latin typeface="Arial" panose="020B0604020202020204" pitchFamily="34" charset="0"/>
                <a:cs typeface="Arial" panose="020B0604020202020204" pitchFamily="34" charset="0"/>
              </a:rPr>
              <a:t>                  Republican controlled Senate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67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11" y="188017"/>
            <a:ext cx="8911687" cy="1280890"/>
          </a:xfrm>
        </p:spPr>
        <p:txBody>
          <a:bodyPr/>
          <a:lstStyle/>
          <a:p>
            <a:pPr algn="ctr"/>
            <a:r>
              <a:rPr lang="en-GB" dirty="0" smtClean="0"/>
              <a:t>Talk 25: Retreat to ‘Normalcy’</a:t>
            </a:r>
            <a:endParaRPr lang="en-GB" dirty="0"/>
          </a:p>
        </p:txBody>
      </p:sp>
      <p:sp>
        <p:nvSpPr>
          <p:cNvPr id="3" name="Content Placeholder 2"/>
          <p:cNvSpPr>
            <a:spLocks noGrp="1"/>
          </p:cNvSpPr>
          <p:nvPr>
            <p:ph idx="1"/>
          </p:nvPr>
        </p:nvSpPr>
        <p:spPr>
          <a:xfrm>
            <a:off x="840971" y="1550649"/>
            <a:ext cx="10943405" cy="5615709"/>
          </a:xfrm>
        </p:spPr>
        <p:txBody>
          <a:bodyPr>
            <a:normAutofit lnSpcReduction="10000"/>
          </a:bodyPr>
          <a:lstStyle/>
          <a:p>
            <a:r>
              <a:rPr lang="en-GB" sz="3600" dirty="0" smtClean="0">
                <a:latin typeface="Arial" panose="020B0604020202020204" pitchFamily="34" charset="0"/>
                <a:cs typeface="Arial" panose="020B0604020202020204" pitchFamily="34" charset="0"/>
              </a:rPr>
              <a:t>Post War world and Treaty of Versailles</a:t>
            </a:r>
            <a:endParaRPr lang="en-GB" sz="3600"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A society destabilised</a:t>
            </a:r>
          </a:p>
          <a:p>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Great Treaty Fight</a:t>
            </a:r>
          </a:p>
          <a:p>
            <a:endParaRPr lang="en-GB" sz="3600" dirty="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1920 election</a:t>
            </a:r>
          </a:p>
          <a:p>
            <a:endParaRPr lang="en-GB" sz="2400"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73866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929" y="2905428"/>
            <a:ext cx="10537893" cy="1280890"/>
          </a:xfrm>
        </p:spPr>
        <p:txBody>
          <a:bodyPr>
            <a:normAutofit fontScale="90000"/>
          </a:bodyPr>
          <a:lstStyle/>
          <a:p>
            <a:r>
              <a:rPr lang="en-GB" dirty="0" smtClean="0"/>
              <a:t>There is going to be trouble..1919…”Red Summer”</a:t>
            </a:r>
            <a:br>
              <a:rPr lang="en-GB" dirty="0" smtClean="0"/>
            </a:br>
            <a:r>
              <a:rPr lang="en-GB" dirty="0"/>
              <a:t/>
            </a:r>
            <a:br>
              <a:rPr lang="en-GB" dirty="0"/>
            </a:br>
            <a:endParaRPr lang="en-GB" dirty="0"/>
          </a:p>
        </p:txBody>
      </p:sp>
    </p:spTree>
    <p:extLst>
      <p:ext uri="{BB962C8B-B14F-4D97-AF65-F5344CB8AC3E}">
        <p14:creationId xmlns:p14="http://schemas.microsoft.com/office/powerpoint/2010/main" val="393531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331" y="95302"/>
            <a:ext cx="8911687" cy="1280890"/>
          </a:xfrm>
        </p:spPr>
        <p:txBody>
          <a:bodyPr/>
          <a:lstStyle/>
          <a:p>
            <a:pPr algn="ctr"/>
            <a:r>
              <a:rPr lang="en-GB" dirty="0" smtClean="0"/>
              <a:t>Republican Opposition</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2" y="1443210"/>
            <a:ext cx="7148607" cy="5414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7105" y="672027"/>
            <a:ext cx="3040656"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Henry Cabot Lodge </a:t>
            </a:r>
          </a:p>
          <a:p>
            <a:r>
              <a:rPr lang="en-GB" sz="2400" dirty="0" smtClean="0">
                <a:latin typeface="Arial" panose="020B0604020202020204" pitchFamily="34" charset="0"/>
                <a:cs typeface="Arial" panose="020B0604020202020204" pitchFamily="34" charset="0"/>
              </a:rPr>
              <a:t>1850 -1924) </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649262" y="2526193"/>
            <a:ext cx="3065263"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“Progressive Republican”</a:t>
            </a:r>
          </a:p>
        </p:txBody>
      </p:sp>
      <p:sp>
        <p:nvSpPr>
          <p:cNvPr id="6" name="TextBox 5"/>
          <p:cNvSpPr txBox="1"/>
          <p:nvPr/>
        </p:nvSpPr>
        <p:spPr>
          <a:xfrm>
            <a:off x="9099933" y="1916935"/>
            <a:ext cx="184731" cy="369332"/>
          </a:xfrm>
          <a:prstGeom prst="rect">
            <a:avLst/>
          </a:prstGeom>
          <a:noFill/>
        </p:spPr>
        <p:txBody>
          <a:bodyPr wrap="none" rtlCol="0">
            <a:spAutoFit/>
          </a:bodyPr>
          <a:lstStyle/>
          <a:p>
            <a:endParaRPr lang="en-GB" dirty="0"/>
          </a:p>
        </p:txBody>
      </p:sp>
      <p:sp>
        <p:nvSpPr>
          <p:cNvPr id="7" name="TextBox 6"/>
          <p:cNvSpPr txBox="1"/>
          <p:nvPr/>
        </p:nvSpPr>
        <p:spPr>
          <a:xfrm>
            <a:off x="7623672" y="1299991"/>
            <a:ext cx="2706190" cy="984885"/>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Massachusetts lawyer</a:t>
            </a:r>
          </a:p>
          <a:p>
            <a:r>
              <a:rPr lang="en-GB" sz="2000" dirty="0" smtClean="0">
                <a:latin typeface="Arial" panose="020B0604020202020204" pitchFamily="34" charset="0"/>
                <a:cs typeface="Arial" panose="020B0604020202020204" pitchFamily="34" charset="0"/>
              </a:rPr>
              <a:t>&amp; Ph.D. in History</a:t>
            </a:r>
          </a:p>
          <a:p>
            <a:endParaRPr lang="en-GB" dirty="0"/>
          </a:p>
        </p:txBody>
      </p:sp>
      <p:sp>
        <p:nvSpPr>
          <p:cNvPr id="8" name="TextBox 7"/>
          <p:cNvSpPr txBox="1"/>
          <p:nvPr/>
        </p:nvSpPr>
        <p:spPr>
          <a:xfrm>
            <a:off x="7601640" y="3404212"/>
            <a:ext cx="3631122" cy="1015663"/>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Supports civil rights for blacks</a:t>
            </a:r>
          </a:p>
          <a:p>
            <a:r>
              <a:rPr lang="en-GB" sz="2000" dirty="0">
                <a:latin typeface="Arial" panose="020B0604020202020204" pitchFamily="34" charset="0"/>
                <a:cs typeface="Arial" panose="020B0604020202020204" pitchFamily="34" charset="0"/>
              </a:rPr>
              <a:t>Restrictions on immigration to </a:t>
            </a:r>
          </a:p>
          <a:p>
            <a:r>
              <a:rPr lang="en-GB" sz="2000" dirty="0">
                <a:latin typeface="Arial" panose="020B0604020202020204" pitchFamily="34" charset="0"/>
                <a:cs typeface="Arial" panose="020B0604020202020204" pitchFamily="34" charset="0"/>
              </a:rPr>
              <a:t>“more favored races”  </a:t>
            </a:r>
          </a:p>
        </p:txBody>
      </p:sp>
      <p:sp>
        <p:nvSpPr>
          <p:cNvPr id="9" name="TextBox 8"/>
          <p:cNvSpPr txBox="1"/>
          <p:nvPr/>
        </p:nvSpPr>
        <p:spPr>
          <a:xfrm>
            <a:off x="7581603" y="5783856"/>
            <a:ext cx="4326826" cy="1015663"/>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"I never expected to hate anyone in</a:t>
            </a:r>
          </a:p>
          <a:p>
            <a:r>
              <a:rPr lang="en-GB" sz="2000" dirty="0">
                <a:latin typeface="Arial" panose="020B0604020202020204" pitchFamily="34" charset="0"/>
                <a:cs typeface="Arial" panose="020B0604020202020204" pitchFamily="34" charset="0"/>
              </a:rPr>
              <a:t> politics with the hatred I feel toward </a:t>
            </a:r>
          </a:p>
          <a:p>
            <a:r>
              <a:rPr lang="en-GB" sz="2000" dirty="0">
                <a:latin typeface="Arial" panose="020B0604020202020204" pitchFamily="34" charset="0"/>
                <a:cs typeface="Arial" panose="020B0604020202020204" pitchFamily="34" charset="0"/>
              </a:rPr>
              <a:t>Wilson."</a:t>
            </a:r>
          </a:p>
        </p:txBody>
      </p:sp>
      <p:sp>
        <p:nvSpPr>
          <p:cNvPr id="10" name="TextBox 9"/>
          <p:cNvSpPr txBox="1"/>
          <p:nvPr/>
        </p:nvSpPr>
        <p:spPr>
          <a:xfrm>
            <a:off x="7601639" y="4616067"/>
            <a:ext cx="3935693" cy="70788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Ridicules 14 points. Wilson naive</a:t>
            </a:r>
          </a:p>
          <a:p>
            <a:r>
              <a:rPr lang="en-GB" sz="2000" dirty="0">
                <a:latin typeface="Arial" panose="020B0604020202020204" pitchFamily="34" charset="0"/>
                <a:cs typeface="Arial" panose="020B0604020202020204" pitchFamily="34" charset="0"/>
              </a:rPr>
              <a:t>Internationalist, not US first </a:t>
            </a:r>
          </a:p>
        </p:txBody>
      </p:sp>
    </p:spTree>
    <p:extLst>
      <p:ext uri="{BB962C8B-B14F-4D97-AF65-F5344CB8AC3E}">
        <p14:creationId xmlns:p14="http://schemas.microsoft.com/office/powerpoint/2010/main" val="196727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423" y="337671"/>
            <a:ext cx="8911687" cy="1280890"/>
          </a:xfrm>
        </p:spPr>
        <p:txBody>
          <a:bodyPr/>
          <a:lstStyle/>
          <a:p>
            <a:pPr algn="ctr"/>
            <a:r>
              <a:rPr lang="en-GB" dirty="0" smtClean="0"/>
              <a:t>Isolationism</a:t>
            </a:r>
            <a:endParaRPr lang="en-GB" dirty="0"/>
          </a:p>
        </p:txBody>
      </p:sp>
      <p:sp>
        <p:nvSpPr>
          <p:cNvPr id="3" name="Content Placeholder 2"/>
          <p:cNvSpPr>
            <a:spLocks noGrp="1"/>
          </p:cNvSpPr>
          <p:nvPr>
            <p:ph idx="1"/>
          </p:nvPr>
        </p:nvSpPr>
        <p:spPr>
          <a:xfrm>
            <a:off x="1676764" y="3064755"/>
            <a:ext cx="8915400" cy="2702805"/>
          </a:xfrm>
        </p:spPr>
        <p:txBody>
          <a:bodyPr>
            <a:noAutofit/>
          </a:bodyPr>
          <a:lstStyle/>
          <a:p>
            <a:pPr marL="0" indent="0">
              <a:buNone/>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United States is the world's best hope, but if you fetter her in the interests and quarrels of other nations, if you tangle her in the intrigues of Europe, you will destroy her power for good, and endanger her very existence. Leave her to march freely through the centuries to come, as in the years that have gone. Strong, generous, and confident, she has nobly served mankind. Beware how you trifle with your </a:t>
            </a:r>
            <a:r>
              <a:rPr lang="en-GB" sz="2400" dirty="0" smtClean="0">
                <a:latin typeface="Arial" panose="020B0604020202020204" pitchFamily="34" charset="0"/>
                <a:cs typeface="Arial" panose="020B0604020202020204" pitchFamily="34" charset="0"/>
              </a:rPr>
              <a:t>marvellous </a:t>
            </a:r>
            <a:r>
              <a:rPr lang="en-GB" sz="2400" dirty="0">
                <a:latin typeface="Arial" panose="020B0604020202020204" pitchFamily="34" charset="0"/>
                <a:cs typeface="Arial" panose="020B0604020202020204" pitchFamily="34" charset="0"/>
              </a:rPr>
              <a:t>inheritance; this great land of ordered liberty. For if we stumble and fall, freedom and civilization everywhere will go down in ruin</a:t>
            </a:r>
            <a:r>
              <a:rPr lang="en-GB" sz="2400" dirty="0" smtClean="0">
                <a:latin typeface="Arial" panose="020B0604020202020204" pitchFamily="34" charset="0"/>
                <a:cs typeface="Arial" panose="020B0604020202020204" pitchFamily="34" charset="0"/>
              </a:rPr>
              <a:t>.</a:t>
            </a:r>
            <a:r>
              <a:rPr lang="en-GB" sz="2400" baseline="300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1609839" y="858627"/>
            <a:ext cx="9232136" cy="1815882"/>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Lodge “Approves Treaty” …..but with “Reservations”</a:t>
            </a:r>
          </a:p>
          <a:p>
            <a:r>
              <a:rPr lang="en-GB" sz="2800" dirty="0" smtClean="0">
                <a:latin typeface="Arial" panose="020B0604020202020204" pitchFamily="34" charset="0"/>
                <a:cs typeface="Arial" panose="020B0604020202020204" pitchFamily="34" charset="0"/>
              </a:rPr>
              <a:t>……“Supports “League but US must be premier power</a:t>
            </a:r>
          </a:p>
          <a:p>
            <a:r>
              <a:rPr lang="en-GB" sz="2800" dirty="0" smtClean="0">
                <a:latin typeface="Arial" panose="020B0604020202020204" pitchFamily="34" charset="0"/>
                <a:cs typeface="Arial" panose="020B0604020202020204" pitchFamily="34" charset="0"/>
              </a:rPr>
              <a:t>…….no US involvement in wars of other nations</a:t>
            </a:r>
          </a:p>
          <a:p>
            <a:r>
              <a:rPr lang="en-GB" sz="2800" dirty="0" smtClean="0">
                <a:latin typeface="Arial" panose="020B0604020202020204" pitchFamily="34" charset="0"/>
                <a:cs typeface="Arial" panose="020B0604020202020204" pitchFamily="34" charset="0"/>
              </a:rPr>
              <a:t>…….no other nation interference US and its business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2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250" y="252635"/>
            <a:ext cx="8911687" cy="1280890"/>
          </a:xfrm>
        </p:spPr>
        <p:txBody>
          <a:bodyPr/>
          <a:lstStyle/>
          <a:p>
            <a:pPr algn="ctr"/>
            <a:r>
              <a:rPr lang="en-GB" dirty="0" smtClean="0"/>
              <a:t>Wilson Response</a:t>
            </a:r>
            <a:endParaRPr lang="en-GB" dirty="0"/>
          </a:p>
        </p:txBody>
      </p:sp>
      <p:sp>
        <p:nvSpPr>
          <p:cNvPr id="3" name="Content Placeholder 2"/>
          <p:cNvSpPr>
            <a:spLocks noGrp="1"/>
          </p:cNvSpPr>
          <p:nvPr>
            <p:ph idx="1"/>
          </p:nvPr>
        </p:nvSpPr>
        <p:spPr>
          <a:xfrm>
            <a:off x="752475" y="1377453"/>
            <a:ext cx="11291028" cy="3624549"/>
          </a:xfrm>
        </p:spPr>
        <p:txBody>
          <a:bodyPr>
            <a:noAutofit/>
          </a:bodyPr>
          <a:lstStyle/>
          <a:p>
            <a:r>
              <a:rPr lang="en-GB" sz="2800" dirty="0" smtClean="0">
                <a:latin typeface="Arial" panose="020B0604020202020204" pitchFamily="34" charset="0"/>
                <a:cs typeface="Arial" panose="020B0604020202020204" pitchFamily="34" charset="0"/>
              </a:rPr>
              <a:t>Cannot accept any “Reservations”…rejects Lodge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Any compromise with “isolationists” impossible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National Tour to “promote treaty to the people direct”</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Collapses October 1919 stroke…incapacitated .. to White House </a:t>
            </a:r>
          </a:p>
        </p:txBody>
      </p:sp>
      <p:sp>
        <p:nvSpPr>
          <p:cNvPr id="4" name="TextBox 3"/>
          <p:cNvSpPr txBox="1"/>
          <p:nvPr/>
        </p:nvSpPr>
        <p:spPr>
          <a:xfrm>
            <a:off x="807560" y="5786953"/>
            <a:ext cx="10988906" cy="584775"/>
          </a:xfrm>
          <a:prstGeom prst="rect">
            <a:avLst/>
          </a:prstGeom>
          <a:solidFill>
            <a:schemeClr val="bg1"/>
          </a:solidFill>
        </p:spPr>
        <p:txBody>
          <a:bodyPr wrap="none" rtlCol="0">
            <a:spAutoFit/>
          </a:bodyPr>
          <a:lstStyle/>
          <a:p>
            <a:r>
              <a:rPr lang="en-GB" sz="3200" dirty="0" smtClean="0">
                <a:latin typeface="Arial" panose="020B0604020202020204" pitchFamily="34" charset="0"/>
                <a:cs typeface="Arial" panose="020B0604020202020204" pitchFamily="34" charset="0"/>
              </a:rPr>
              <a:t>Mrs Wilson first assumes “stewardship”  Female President?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8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90710"/>
            <a:ext cx="8911687" cy="1280890"/>
          </a:xfrm>
        </p:spPr>
        <p:txBody>
          <a:bodyPr/>
          <a:lstStyle/>
          <a:p>
            <a:pPr algn="ctr"/>
            <a:r>
              <a:rPr lang="en-GB" dirty="0" smtClean="0"/>
              <a:t>The reign of “Mrs Wilson”</a:t>
            </a:r>
            <a:endParaRPr lang="en-GB" dirty="0"/>
          </a:p>
        </p:txBody>
      </p:sp>
      <p:sp>
        <p:nvSpPr>
          <p:cNvPr id="5" name="TextBox 4"/>
          <p:cNvSpPr txBox="1"/>
          <p:nvPr/>
        </p:nvSpPr>
        <p:spPr>
          <a:xfrm>
            <a:off x="6581268" y="846349"/>
            <a:ext cx="4791696"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Wilson married Ellen Wilson 1883</a:t>
            </a:r>
          </a:p>
          <a:p>
            <a:pPr marL="285750" indent="-285750">
              <a:buFontTx/>
              <a:buChar char="-"/>
            </a:pPr>
            <a:r>
              <a:rPr lang="en-GB" sz="2400" dirty="0" smtClean="0">
                <a:latin typeface="Arial" panose="020B0604020202020204" pitchFamily="34" charset="0"/>
                <a:cs typeface="Arial" panose="020B0604020202020204" pitchFamily="34" charset="0"/>
              </a:rPr>
              <a:t>3  children</a:t>
            </a:r>
          </a:p>
          <a:p>
            <a:pPr marL="285750" indent="-285750">
              <a:buFontTx/>
              <a:buChar char="-"/>
            </a:pPr>
            <a:r>
              <a:rPr lang="en-GB" sz="2400" dirty="0" smtClean="0">
                <a:latin typeface="Arial" panose="020B0604020202020204" pitchFamily="34" charset="0"/>
                <a:cs typeface="Arial" panose="020B0604020202020204" pitchFamily="34" charset="0"/>
              </a:rPr>
              <a:t>Dies in White House 1914</a:t>
            </a:r>
          </a:p>
          <a:p>
            <a:pPr marL="285750" indent="-285750">
              <a:buFontTx/>
              <a:buChar char="-"/>
            </a:pPr>
            <a:r>
              <a:rPr lang="en-GB" sz="2400" dirty="0" smtClean="0">
                <a:latin typeface="Arial" panose="020B0604020202020204" pitchFamily="34" charset="0"/>
                <a:cs typeface="Arial" panose="020B0604020202020204" pitchFamily="34" charset="0"/>
              </a:rPr>
              <a:t>Wilson depressed</a:t>
            </a:r>
            <a:endParaRPr lang="en-GB" dirty="0"/>
          </a:p>
        </p:txBody>
      </p:sp>
      <p:sp>
        <p:nvSpPr>
          <p:cNvPr id="6" name="TextBox 5"/>
          <p:cNvSpPr txBox="1"/>
          <p:nvPr/>
        </p:nvSpPr>
        <p:spPr>
          <a:xfrm>
            <a:off x="1510803" y="683275"/>
            <a:ext cx="374653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Edith Wilson  (1872-1961)</a:t>
            </a:r>
          </a:p>
        </p:txBody>
      </p:sp>
      <p:sp>
        <p:nvSpPr>
          <p:cNvPr id="7" name="TextBox 6"/>
          <p:cNvSpPr txBox="1"/>
          <p:nvPr/>
        </p:nvSpPr>
        <p:spPr>
          <a:xfrm>
            <a:off x="6605984" y="2617308"/>
            <a:ext cx="5586016"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Introduced to Edith Gault 1915</a:t>
            </a:r>
          </a:p>
          <a:p>
            <a:r>
              <a:rPr lang="en-GB" sz="2400" dirty="0">
                <a:latin typeface="Arial" panose="020B0604020202020204" pitchFamily="34" charset="0"/>
                <a:cs typeface="Arial" panose="020B0604020202020204" pitchFamily="34" charset="0"/>
              </a:rPr>
              <a:t>--wealthy widow</a:t>
            </a:r>
          </a:p>
          <a:p>
            <a:r>
              <a:rPr lang="en-GB" sz="2400" dirty="0">
                <a:latin typeface="Arial" panose="020B0604020202020204" pitchFamily="34" charset="0"/>
                <a:cs typeface="Arial" panose="020B0604020202020204" pitchFamily="34" charset="0"/>
              </a:rPr>
              <a:t>--”love at first </a:t>
            </a:r>
            <a:r>
              <a:rPr lang="en-GB" sz="2400" dirty="0" smtClean="0">
                <a:latin typeface="Arial" panose="020B0604020202020204" pitchFamily="34" charset="0"/>
                <a:cs typeface="Arial" panose="020B0604020202020204" pitchFamily="34" charset="0"/>
              </a:rPr>
              <a:t>sight</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fear of scandal</a:t>
            </a:r>
          </a:p>
          <a:p>
            <a:r>
              <a:rPr lang="en-GB" sz="2400" dirty="0" smtClean="0">
                <a:latin typeface="Arial" panose="020B0604020202020204" pitchFamily="34" charset="0"/>
                <a:cs typeface="Arial" panose="020B0604020202020204" pitchFamily="34" charset="0"/>
              </a:rPr>
              <a:t>--- marries W within year of wife’s death</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662856" y="4851438"/>
            <a:ext cx="5300544" cy="2215991"/>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Exemplary First Lady</a:t>
            </a:r>
          </a:p>
          <a:p>
            <a:r>
              <a:rPr lang="en-GB" sz="2400" dirty="0" smtClean="0">
                <a:latin typeface="Arial" panose="020B0604020202020204" pitchFamily="34" charset="0"/>
                <a:cs typeface="Arial" panose="020B0604020202020204" pitchFamily="34" charset="0"/>
              </a:rPr>
              <a:t>--war time rationing at White House’</a:t>
            </a:r>
          </a:p>
          <a:p>
            <a:r>
              <a:rPr lang="en-GB" sz="2400" dirty="0" smtClean="0">
                <a:latin typeface="Arial" panose="020B0604020202020204" pitchFamily="34" charset="0"/>
                <a:cs typeface="Arial" panose="020B0604020202020204" pitchFamily="34" charset="0"/>
              </a:rPr>
              <a:t>---un mowed lawn</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---joins Wilson in Europe</a:t>
            </a:r>
          </a:p>
          <a:p>
            <a:r>
              <a:rPr lang="en-GB" sz="2400" dirty="0" smtClean="0">
                <a:latin typeface="Arial" panose="020B0604020202020204" pitchFamily="34" charset="0"/>
                <a:cs typeface="Arial" panose="020B0604020202020204" pitchFamily="34" charset="0"/>
              </a:rPr>
              <a:t>---mixes with dignitaries</a:t>
            </a:r>
            <a:endParaRPr lang="en-GB" sz="2400" dirty="0">
              <a:latin typeface="Arial" panose="020B0604020202020204" pitchFamily="34" charset="0"/>
              <a:cs typeface="Arial" panose="020B0604020202020204" pitchFamily="34" charset="0"/>
            </a:endParaRPr>
          </a:p>
          <a:p>
            <a:endParaRPr lang="en-GB" dirty="0" smtClean="0"/>
          </a:p>
        </p:txBody>
      </p:sp>
      <p:pic>
        <p:nvPicPr>
          <p:cNvPr id="3" name="Picture 2"/>
          <p:cNvPicPr>
            <a:picLocks noChangeAspect="1"/>
          </p:cNvPicPr>
          <p:nvPr/>
        </p:nvPicPr>
        <p:blipFill>
          <a:blip r:embed="rId2"/>
          <a:stretch>
            <a:fillRect/>
          </a:stretch>
        </p:blipFill>
        <p:spPr>
          <a:xfrm>
            <a:off x="195742" y="1123950"/>
            <a:ext cx="6224107" cy="5734050"/>
          </a:xfrm>
          <a:prstGeom prst="rect">
            <a:avLst/>
          </a:prstGeom>
        </p:spPr>
      </p:pic>
    </p:spTree>
    <p:extLst>
      <p:ext uri="{BB962C8B-B14F-4D97-AF65-F5344CB8AC3E}">
        <p14:creationId xmlns:p14="http://schemas.microsoft.com/office/powerpoint/2010/main" val="16428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75" y="262160"/>
            <a:ext cx="8911687" cy="1280890"/>
          </a:xfrm>
        </p:spPr>
        <p:txBody>
          <a:bodyPr/>
          <a:lstStyle/>
          <a:p>
            <a:r>
              <a:rPr lang="en-GB" dirty="0" smtClean="0"/>
              <a:t>Woodrow and Edith …final year</a:t>
            </a:r>
            <a:endParaRPr lang="en-GB" dirty="0"/>
          </a:p>
        </p:txBody>
      </p:sp>
      <p:pic>
        <p:nvPicPr>
          <p:cNvPr id="4" name="Picture 3"/>
          <p:cNvPicPr>
            <a:picLocks noChangeAspect="1"/>
          </p:cNvPicPr>
          <p:nvPr/>
        </p:nvPicPr>
        <p:blipFill>
          <a:blip r:embed="rId2"/>
          <a:stretch>
            <a:fillRect/>
          </a:stretch>
        </p:blipFill>
        <p:spPr>
          <a:xfrm>
            <a:off x="219075" y="1562100"/>
            <a:ext cx="8143506" cy="5295900"/>
          </a:xfrm>
          <a:prstGeom prst="rect">
            <a:avLst/>
          </a:prstGeom>
        </p:spPr>
      </p:pic>
      <p:sp>
        <p:nvSpPr>
          <p:cNvPr id="5" name="TextBox 4"/>
          <p:cNvSpPr txBox="1"/>
          <p:nvPr/>
        </p:nvSpPr>
        <p:spPr>
          <a:xfrm>
            <a:off x="8535881" y="2714625"/>
            <a:ext cx="3589444"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Edith….</a:t>
            </a:r>
            <a:r>
              <a:rPr lang="en-GB" sz="2400" dirty="0" smtClean="0">
                <a:latin typeface="Arial" panose="020B0604020202020204" pitchFamily="34" charset="0"/>
                <a:cs typeface="Arial" panose="020B0604020202020204" pitchFamily="34" charset="0"/>
              </a:rPr>
              <a:t>gate-keeper</a:t>
            </a:r>
          </a:p>
          <a:p>
            <a:r>
              <a:rPr lang="en-GB" sz="2400" dirty="0" smtClean="0">
                <a:latin typeface="Arial" panose="020B0604020202020204" pitchFamily="34" charset="0"/>
                <a:cs typeface="Arial" panose="020B0604020202020204" pitchFamily="34" charset="0"/>
              </a:rPr>
              <a:t>--decides what WW sees</a:t>
            </a:r>
          </a:p>
          <a:p>
            <a:r>
              <a:rPr lang="en-GB" sz="2400" dirty="0" smtClean="0">
                <a:latin typeface="Arial" panose="020B0604020202020204" pitchFamily="34" charset="0"/>
                <a:cs typeface="Arial" panose="020B0604020202020204" pitchFamily="34" charset="0"/>
              </a:rPr>
              <a:t>--WW invisible 6 months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515350" y="3971925"/>
            <a:ext cx="3352200"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No </a:t>
            </a:r>
            <a:r>
              <a:rPr lang="en-GB" sz="2400" dirty="0" smtClean="0">
                <a:latin typeface="Arial" panose="020B0604020202020204" pitchFamily="34" charset="0"/>
                <a:cs typeface="Arial" panose="020B0604020202020204" pitchFamily="34" charset="0"/>
              </a:rPr>
              <a:t>compromises made</a:t>
            </a:r>
          </a:p>
          <a:p>
            <a:r>
              <a:rPr lang="en-GB" sz="2400" dirty="0" smtClean="0">
                <a:latin typeface="Arial" panose="020B0604020202020204" pitchFamily="34" charset="0"/>
                <a:cs typeface="Arial" panose="020B0604020202020204" pitchFamily="34" charset="0"/>
              </a:rPr>
              <a:t>On treaty….dies</a:t>
            </a:r>
          </a:p>
        </p:txBody>
      </p:sp>
      <p:sp>
        <p:nvSpPr>
          <p:cNvPr id="7" name="TextBox 6"/>
          <p:cNvSpPr txBox="1"/>
          <p:nvPr/>
        </p:nvSpPr>
        <p:spPr>
          <a:xfrm>
            <a:off x="8362950" y="5086350"/>
            <a:ext cx="3881191"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Wilson recovers ability to </a:t>
            </a:r>
          </a:p>
          <a:p>
            <a:r>
              <a:rPr lang="en-GB" sz="2400" dirty="0">
                <a:latin typeface="Arial" panose="020B0604020202020204" pitchFamily="34" charset="0"/>
                <a:cs typeface="Arial" panose="020B0604020202020204" pitchFamily="34" charset="0"/>
              </a:rPr>
              <a:t>Speak July 1920</a:t>
            </a:r>
          </a:p>
          <a:p>
            <a:r>
              <a:rPr lang="en-GB" sz="2400" dirty="0">
                <a:latin typeface="Arial" panose="020B0604020202020204" pitchFamily="34" charset="0"/>
                <a:cs typeface="Arial" panose="020B0604020202020204" pitchFamily="34" charset="0"/>
              </a:rPr>
              <a:t>…Edith assists in meetings</a:t>
            </a:r>
          </a:p>
          <a:p>
            <a:r>
              <a:rPr lang="en-GB" sz="2400" dirty="0">
                <a:latin typeface="Arial" panose="020B0604020202020204" pitchFamily="34" charset="0"/>
                <a:cs typeface="Arial" panose="020B0604020202020204" pitchFamily="34" charset="0"/>
              </a:rPr>
              <a:t>--- Seeks </a:t>
            </a:r>
            <a:r>
              <a:rPr lang="en-GB" sz="2400" dirty="0" smtClean="0">
                <a:latin typeface="Arial" panose="020B0604020202020204" pitchFamily="34" charset="0"/>
                <a:cs typeface="Arial" panose="020B0604020202020204" pitchFamily="34" charset="0"/>
              </a:rPr>
              <a:t>re-election</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8467725" y="885825"/>
            <a:ext cx="3246402"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Woodrow/ Edith </a:t>
            </a:r>
            <a:r>
              <a:rPr lang="en-GB" sz="2400" dirty="0" smtClean="0">
                <a:latin typeface="Arial" panose="020B0604020202020204" pitchFamily="34" charset="0"/>
                <a:cs typeface="Arial" panose="020B0604020202020204" pitchFamily="34" charset="0"/>
              </a:rPr>
              <a:t>share</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atred </a:t>
            </a:r>
            <a:r>
              <a:rPr lang="en-GB" sz="2400" dirty="0">
                <a:latin typeface="Arial" panose="020B0604020202020204" pitchFamily="34" charset="0"/>
                <a:cs typeface="Arial" panose="020B0604020202020204" pitchFamily="34" charset="0"/>
              </a:rPr>
              <a:t>for VP </a:t>
            </a:r>
            <a:r>
              <a:rPr lang="en-GB" sz="2400" dirty="0" smtClean="0">
                <a:latin typeface="Arial" panose="020B0604020202020204" pitchFamily="34" charset="0"/>
                <a:cs typeface="Arial" panose="020B0604020202020204" pitchFamily="34" charset="0"/>
              </a:rPr>
              <a:t>Marshall</a:t>
            </a:r>
          </a:p>
          <a:p>
            <a:r>
              <a:rPr lang="en-GB" sz="2400" dirty="0" smtClean="0">
                <a:latin typeface="Arial" panose="020B0604020202020204" pitchFamily="34" charset="0"/>
                <a:cs typeface="Arial" panose="020B0604020202020204" pitchFamily="34" charset="0"/>
              </a:rPr>
              <a:t>..no attempt to replace</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invalid Wilson</a:t>
            </a:r>
          </a:p>
        </p:txBody>
      </p:sp>
      <p:sp>
        <p:nvSpPr>
          <p:cNvPr id="3" name="TextBox 2"/>
          <p:cNvSpPr txBox="1"/>
          <p:nvPr/>
        </p:nvSpPr>
        <p:spPr>
          <a:xfrm>
            <a:off x="2428875" y="1114425"/>
            <a:ext cx="4217758"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Woodrow and Edith 1920</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3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183" y="3113922"/>
            <a:ext cx="8911687" cy="1280890"/>
          </a:xfrm>
        </p:spPr>
        <p:txBody>
          <a:bodyPr/>
          <a:lstStyle/>
          <a:p>
            <a:pPr algn="ctr"/>
            <a:r>
              <a:rPr lang="en-GB" dirty="0" smtClean="0"/>
              <a:t>Election of 1920</a:t>
            </a:r>
            <a:endParaRPr lang="en-GB" dirty="0"/>
          </a:p>
        </p:txBody>
      </p:sp>
    </p:spTree>
    <p:extLst>
      <p:ext uri="{BB962C8B-B14F-4D97-AF65-F5344CB8AC3E}">
        <p14:creationId xmlns:p14="http://schemas.microsoft.com/office/powerpoint/2010/main" val="2832060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178" y="238519"/>
            <a:ext cx="8911687" cy="1280890"/>
          </a:xfrm>
        </p:spPr>
        <p:txBody>
          <a:bodyPr/>
          <a:lstStyle/>
          <a:p>
            <a:pPr algn="ctr"/>
            <a:r>
              <a:rPr lang="en-GB" dirty="0" smtClean="0"/>
              <a:t>The candidates</a:t>
            </a:r>
            <a:endParaRPr lang="en-GB" dirty="0"/>
          </a:p>
        </p:txBody>
      </p:sp>
      <p:sp>
        <p:nvSpPr>
          <p:cNvPr id="3" name="Content Placeholder 2"/>
          <p:cNvSpPr>
            <a:spLocks noGrp="1"/>
          </p:cNvSpPr>
          <p:nvPr>
            <p:ph idx="1"/>
          </p:nvPr>
        </p:nvSpPr>
        <p:spPr>
          <a:xfrm>
            <a:off x="429659" y="955714"/>
            <a:ext cx="11189464" cy="2857040"/>
          </a:xfrm>
        </p:spPr>
        <p:txBody>
          <a:bodyPr/>
          <a:lstStyle/>
          <a:p>
            <a:r>
              <a:rPr lang="en-GB" sz="2400" dirty="0" smtClean="0">
                <a:latin typeface="Arial" panose="020B0604020202020204" pitchFamily="34" charset="0"/>
                <a:cs typeface="Arial" panose="020B0604020202020204" pitchFamily="34" charset="0"/>
              </a:rPr>
              <a:t>Democrats</a:t>
            </a:r>
          </a:p>
          <a:p>
            <a:pPr lvl="1"/>
            <a:r>
              <a:rPr lang="en-GB" sz="2400" dirty="0">
                <a:latin typeface="Arial" panose="020B0604020202020204" pitchFamily="34" charset="0"/>
                <a:cs typeface="Arial" panose="020B0604020202020204" pitchFamily="34" charset="0"/>
              </a:rPr>
              <a:t>Wilson regains ability to talk April 1920 seeks </a:t>
            </a:r>
            <a:r>
              <a:rPr lang="en-GB" sz="2400" dirty="0" smtClean="0">
                <a:latin typeface="Arial" panose="020B0604020202020204" pitchFamily="34" charset="0"/>
                <a:cs typeface="Arial" panose="020B0604020202020204" pitchFamily="34" charset="0"/>
              </a:rPr>
              <a:t>re-election </a:t>
            </a:r>
            <a:r>
              <a:rPr lang="en-GB" sz="2400" dirty="0">
                <a:latin typeface="Arial" panose="020B0604020202020204" pitchFamily="34" charset="0"/>
                <a:cs typeface="Arial" panose="020B0604020202020204" pitchFamily="34" charset="0"/>
              </a:rPr>
              <a:t>3</a:t>
            </a:r>
            <a:r>
              <a:rPr lang="en-GB" sz="2400" baseline="30000" dirty="0">
                <a:latin typeface="Arial" panose="020B0604020202020204" pitchFamily="34" charset="0"/>
                <a:cs typeface="Arial" panose="020B0604020202020204" pitchFamily="34" charset="0"/>
              </a:rPr>
              <a:t>rd</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term</a:t>
            </a:r>
          </a:p>
          <a:p>
            <a:pPr lvl="1"/>
            <a:r>
              <a:rPr lang="en-GB" sz="2400" dirty="0" smtClean="0">
                <a:latin typeface="Arial" panose="020B0604020202020204" pitchFamily="34" charset="0"/>
                <a:cs typeface="Arial" panose="020B0604020202020204" pitchFamily="34" charset="0"/>
              </a:rPr>
              <a:t>Discredited…Treaty unpopular….Wilson “sanctimonious”</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Pick unknown Governor of Ohio…James Cox + Franklin Delano Roosevelt </a:t>
            </a:r>
            <a:endParaRPr lang="en-GB" sz="2400" dirty="0" smtClean="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Accept “reservations”…but public reject entire Treaty</a:t>
            </a:r>
            <a:endParaRPr lang="en-GB" sz="2400" dirty="0">
              <a:latin typeface="Arial" panose="020B0604020202020204" pitchFamily="34" charset="0"/>
              <a:cs typeface="Arial" panose="020B0604020202020204" pitchFamily="34" charset="0"/>
            </a:endParaRPr>
          </a:p>
          <a:p>
            <a:pPr lvl="1"/>
            <a:endParaRPr lang="en-GB" dirty="0"/>
          </a:p>
          <a:p>
            <a:pPr marL="457200" lvl="1" indent="0">
              <a:buNone/>
            </a:pPr>
            <a:endParaRPr lang="en-GB" dirty="0" smtClean="0"/>
          </a:p>
          <a:p>
            <a:pPr lvl="1"/>
            <a:endParaRPr lang="en-GB" dirty="0" smtClean="0"/>
          </a:p>
          <a:p>
            <a:pPr lvl="1"/>
            <a:endParaRPr lang="en-GB" dirty="0" smtClean="0"/>
          </a:p>
        </p:txBody>
      </p:sp>
      <p:sp>
        <p:nvSpPr>
          <p:cNvPr id="4" name="Content Placeholder 2"/>
          <p:cNvSpPr txBox="1">
            <a:spLocks/>
          </p:cNvSpPr>
          <p:nvPr/>
        </p:nvSpPr>
        <p:spPr>
          <a:xfrm>
            <a:off x="443659" y="3444378"/>
            <a:ext cx="10843465" cy="3413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Republicans</a:t>
            </a:r>
          </a:p>
          <a:p>
            <a:pPr lvl="1"/>
            <a:r>
              <a:rPr lang="en-GB" sz="2400" dirty="0">
                <a:latin typeface="Arial" panose="020B0604020202020204" pitchFamily="34" charset="0"/>
                <a:cs typeface="Arial" panose="020B0604020202020204" pitchFamily="34" charset="0"/>
              </a:rPr>
              <a:t>Blocked convention….unable to agree on candidate</a:t>
            </a:r>
          </a:p>
          <a:p>
            <a:pPr lvl="1"/>
            <a:r>
              <a:rPr lang="en-GB" sz="2400" dirty="0" smtClean="0">
                <a:latin typeface="Arial" panose="020B0604020202020204" pitchFamily="34" charset="0"/>
                <a:cs typeface="Arial" panose="020B0604020202020204" pitchFamily="34" charset="0"/>
              </a:rPr>
              <a:t>Pick Ohio Senator…Warren Harding: </a:t>
            </a:r>
          </a:p>
          <a:p>
            <a:pPr lvl="2"/>
            <a:r>
              <a:rPr lang="en-GB" sz="2200" dirty="0" smtClean="0">
                <a:latin typeface="Arial" panose="020B0604020202020204" pitchFamily="34" charset="0"/>
                <a:cs typeface="Arial" panose="020B0604020202020204" pitchFamily="34" charset="0"/>
              </a:rPr>
              <a:t>soothing </a:t>
            </a:r>
            <a:r>
              <a:rPr lang="en-GB" sz="2200" dirty="0">
                <a:latin typeface="Arial" panose="020B0604020202020204" pitchFamily="34" charset="0"/>
                <a:cs typeface="Arial" panose="020B0604020202020204" pitchFamily="34" charset="0"/>
              </a:rPr>
              <a:t>voice/ </a:t>
            </a:r>
            <a:r>
              <a:rPr lang="en-GB" sz="2200" dirty="0" smtClean="0">
                <a:latin typeface="Arial" panose="020B0604020202020204" pitchFamily="34" charset="0"/>
                <a:cs typeface="Arial" panose="020B0604020202020204" pitchFamily="34" charset="0"/>
              </a:rPr>
              <a:t> inoffensive</a:t>
            </a:r>
            <a:endParaRPr lang="en-GB" sz="2200" dirty="0">
              <a:latin typeface="Arial" panose="020B0604020202020204" pitchFamily="34" charset="0"/>
              <a:cs typeface="Arial" panose="020B0604020202020204" pitchFamily="34" charset="0"/>
            </a:endParaRPr>
          </a:p>
          <a:p>
            <a:pPr lvl="2"/>
            <a:r>
              <a:rPr lang="en-GB" sz="2200" dirty="0">
                <a:latin typeface="Arial" panose="020B0604020202020204" pitchFamily="34" charset="0"/>
                <a:cs typeface="Arial" panose="020B0604020202020204" pitchFamily="34" charset="0"/>
              </a:rPr>
              <a:t>Ran card games at </a:t>
            </a:r>
            <a:r>
              <a:rPr lang="en-GB" sz="2200" dirty="0" smtClean="0">
                <a:latin typeface="Arial" panose="020B0604020202020204" pitchFamily="34" charset="0"/>
                <a:cs typeface="Arial" panose="020B0604020202020204" pitchFamily="34" charset="0"/>
              </a:rPr>
              <a:t>house</a:t>
            </a:r>
            <a:endParaRPr lang="en-GB" sz="2200" dirty="0">
              <a:latin typeface="Arial" panose="020B0604020202020204" pitchFamily="34" charset="0"/>
              <a:cs typeface="Arial" panose="020B0604020202020204" pitchFamily="34" charset="0"/>
            </a:endParaRPr>
          </a:p>
          <a:p>
            <a:pPr lvl="2"/>
            <a:r>
              <a:rPr lang="en-GB" sz="2200" dirty="0">
                <a:latin typeface="Arial" panose="020B0604020202020204" pitchFamily="34" charset="0"/>
                <a:cs typeface="Arial" panose="020B0604020202020204" pitchFamily="34" charset="0"/>
              </a:rPr>
              <a:t>Looked like </a:t>
            </a:r>
            <a:r>
              <a:rPr lang="en-GB" sz="2200" dirty="0" smtClean="0">
                <a:latin typeface="Arial" panose="020B0604020202020204" pitchFamily="34" charset="0"/>
                <a:cs typeface="Arial" panose="020B0604020202020204" pitchFamily="34" charset="0"/>
              </a:rPr>
              <a:t>“silent </a:t>
            </a:r>
            <a:r>
              <a:rPr lang="en-GB" sz="2200" dirty="0">
                <a:latin typeface="Arial" panose="020B0604020202020204" pitchFamily="34" charset="0"/>
                <a:cs typeface="Arial" panose="020B0604020202020204" pitchFamily="34" charset="0"/>
              </a:rPr>
              <a:t>movie” star ….appeal to the </a:t>
            </a:r>
            <a:r>
              <a:rPr lang="en-GB" sz="2200" dirty="0" smtClean="0">
                <a:latin typeface="Arial" panose="020B0604020202020204" pitchFamily="34" charset="0"/>
                <a:cs typeface="Arial" panose="020B0604020202020204" pitchFamily="34" charset="0"/>
              </a:rPr>
              <a:t>ladies</a:t>
            </a:r>
          </a:p>
          <a:p>
            <a:pPr lvl="1"/>
            <a:r>
              <a:rPr lang="en-GB" sz="2400" dirty="0" smtClean="0">
                <a:latin typeface="Arial" panose="020B0604020202020204" pitchFamily="34" charset="0"/>
                <a:cs typeface="Arial" panose="020B0604020202020204" pitchFamily="34" charset="0"/>
              </a:rPr>
              <a:t>Calvin Coolidge…breaker of Boston Police Strike VP</a:t>
            </a: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dirty="0" smtClean="0"/>
          </a:p>
          <a:p>
            <a:pPr lvl="1"/>
            <a:endParaRPr lang="en-GB" dirty="0" smtClean="0"/>
          </a:p>
        </p:txBody>
      </p:sp>
    </p:spTree>
    <p:extLst>
      <p:ext uri="{BB962C8B-B14F-4D97-AF65-F5344CB8AC3E}">
        <p14:creationId xmlns:p14="http://schemas.microsoft.com/office/powerpoint/2010/main" val="22312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212" y="205469"/>
            <a:ext cx="8911687" cy="1280890"/>
          </a:xfrm>
        </p:spPr>
        <p:txBody>
          <a:bodyPr/>
          <a:lstStyle/>
          <a:p>
            <a:r>
              <a:rPr lang="en-GB" dirty="0" smtClean="0"/>
              <a:t>Warren Harding (1865-1923) </a:t>
            </a:r>
            <a:endParaRPr lang="en-GB" dirty="0"/>
          </a:p>
        </p:txBody>
      </p:sp>
      <p:pic>
        <p:nvPicPr>
          <p:cNvPr id="7170" name="Picture 2" descr="Warren G Harding-Harris &amp; Ewing 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2" y="1277957"/>
            <a:ext cx="6358798" cy="5580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4676" y="3682042"/>
            <a:ext cx="4935967"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Effective public speaker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 rambling, high-sounding mixture</a:t>
            </a:r>
          </a:p>
          <a:p>
            <a:r>
              <a:rPr lang="en-GB" sz="2400" dirty="0">
                <a:latin typeface="Arial" panose="020B0604020202020204" pitchFamily="34" charset="0"/>
                <a:cs typeface="Arial" panose="020B0604020202020204" pitchFamily="34" charset="0"/>
              </a:rPr>
              <a:t> of platitudes, patriotism, and pure </a:t>
            </a:r>
          </a:p>
          <a:p>
            <a:r>
              <a:rPr lang="en-GB" sz="2400" dirty="0">
                <a:latin typeface="Arial" panose="020B0604020202020204" pitchFamily="34" charset="0"/>
                <a:cs typeface="Arial" panose="020B0604020202020204" pitchFamily="34" charset="0"/>
              </a:rPr>
              <a:t>nonsense</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600825" y="851625"/>
            <a:ext cx="3657600"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Newspaper executive</a:t>
            </a:r>
          </a:p>
          <a:p>
            <a:r>
              <a:rPr lang="en-GB" sz="2400" dirty="0">
                <a:latin typeface="Arial" panose="020B0604020202020204" pitchFamily="34" charset="0"/>
                <a:cs typeface="Arial" panose="020B0604020202020204" pitchFamily="34" charset="0"/>
              </a:rPr>
              <a:t>..State Senator</a:t>
            </a:r>
          </a:p>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Senate…inoffensive</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446516" y="5288340"/>
            <a:ext cx="5745484"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Captures tone of nation..</a:t>
            </a:r>
          </a:p>
          <a:p>
            <a:r>
              <a:rPr lang="en-GB" sz="2400" dirty="0">
                <a:latin typeface="Arial" panose="020B0604020202020204" pitchFamily="34" charset="0"/>
                <a:cs typeface="Arial" panose="020B0604020202020204" pitchFamily="34" charset="0"/>
              </a:rPr>
              <a:t>“America's present need is not </a:t>
            </a:r>
            <a:r>
              <a:rPr lang="en-GB" sz="2400" dirty="0" smtClean="0">
                <a:latin typeface="Arial" panose="020B0604020202020204" pitchFamily="34" charset="0"/>
                <a:cs typeface="Arial" panose="020B0604020202020204" pitchFamily="34" charset="0"/>
              </a:rPr>
              <a:t>heroics,</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but healing; not nostrums, but normalcy</a:t>
            </a:r>
          </a:p>
          <a:p>
            <a:r>
              <a:rPr lang="en-GB" sz="2400" dirty="0" smtClean="0">
                <a:latin typeface="Arial" panose="020B0604020202020204" pitchFamily="34" charset="0"/>
                <a:cs typeface="Arial" panose="020B0604020202020204" pitchFamily="34" charset="0"/>
              </a:rPr>
              <a:t>;not </a:t>
            </a:r>
            <a:r>
              <a:rPr lang="en-GB" sz="2400" dirty="0">
                <a:latin typeface="Arial" panose="020B0604020202020204" pitchFamily="34" charset="0"/>
                <a:cs typeface="Arial" panose="020B0604020202020204" pitchFamily="34" charset="0"/>
              </a:rPr>
              <a:t>revolution, but restoration</a:t>
            </a:r>
            <a:r>
              <a:rPr lang="en-GB" sz="2400" dirty="0" smtClean="0">
                <a:latin typeface="Arial" panose="020B0604020202020204" pitchFamily="34" charset="0"/>
                <a:cs typeface="Arial" panose="020B0604020202020204" pitchFamily="34" charset="0"/>
              </a:rPr>
              <a:t>."</a:t>
            </a:r>
            <a:endParaRPr lang="en-GB" dirty="0"/>
          </a:p>
        </p:txBody>
      </p:sp>
      <p:sp>
        <p:nvSpPr>
          <p:cNvPr id="7" name="TextBox 6"/>
          <p:cNvSpPr txBox="1"/>
          <p:nvPr/>
        </p:nvSpPr>
        <p:spPr>
          <a:xfrm>
            <a:off x="6630777" y="2082303"/>
            <a:ext cx="5046574"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Policies</a:t>
            </a:r>
          </a:p>
          <a:p>
            <a:r>
              <a:rPr lang="en-GB" sz="2400" dirty="0">
                <a:latin typeface="Arial" panose="020B0604020202020204" pitchFamily="34" charset="0"/>
                <a:cs typeface="Arial" panose="020B0604020202020204" pitchFamily="34" charset="0"/>
              </a:rPr>
              <a:t>…pro business/ anti union</a:t>
            </a:r>
          </a:p>
          <a:p>
            <a:r>
              <a:rPr lang="en-GB" sz="2400" dirty="0">
                <a:latin typeface="Arial" panose="020B0604020202020204" pitchFamily="34" charset="0"/>
                <a:cs typeface="Arial" panose="020B0604020202020204" pitchFamily="34" charset="0"/>
              </a:rPr>
              <a:t>…passive </a:t>
            </a:r>
            <a:r>
              <a:rPr lang="en-GB" sz="2400" dirty="0" smtClean="0">
                <a:latin typeface="Arial" panose="020B0604020202020204" pitchFamily="34" charset="0"/>
                <a:cs typeface="Arial" panose="020B0604020202020204" pitchFamily="34" charset="0"/>
              </a:rPr>
              <a:t>support </a:t>
            </a:r>
            <a:r>
              <a:rPr lang="en-GB" sz="2400" dirty="0">
                <a:latin typeface="Arial" panose="020B0604020202020204" pitchFamily="34" charset="0"/>
                <a:cs typeface="Arial" panose="020B0604020202020204" pitchFamily="34" charset="0"/>
              </a:rPr>
              <a:t>repeal Jim Crow</a:t>
            </a:r>
          </a:p>
          <a:p>
            <a:r>
              <a:rPr lang="en-GB" sz="2400" dirty="0">
                <a:latin typeface="Arial" panose="020B0604020202020204" pitchFamily="34" charset="0"/>
                <a:cs typeface="Arial" panose="020B0604020202020204" pitchFamily="34" charset="0"/>
              </a:rPr>
              <a:t>..peace at home/ abroad</a:t>
            </a:r>
          </a:p>
        </p:txBody>
      </p:sp>
    </p:spTree>
    <p:extLst>
      <p:ext uri="{BB962C8B-B14F-4D97-AF65-F5344CB8AC3E}">
        <p14:creationId xmlns:p14="http://schemas.microsoft.com/office/powerpoint/2010/main" val="26838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25" y="157385"/>
            <a:ext cx="8911687" cy="1280890"/>
          </a:xfrm>
        </p:spPr>
        <p:txBody>
          <a:bodyPr/>
          <a:lstStyle/>
          <a:p>
            <a:r>
              <a:rPr lang="en-GB" dirty="0" smtClean="0"/>
              <a:t>Democrat Poster: Peace for the world</a:t>
            </a:r>
            <a:endParaRPr lang="en-GB" dirty="0"/>
          </a:p>
        </p:txBody>
      </p:sp>
      <p:pic>
        <p:nvPicPr>
          <p:cNvPr id="1026" name="Picture 2" descr="https://upload.wikimedia.org/wikipedia/commons/b/b3/Cox_Roosevelt_poster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6" y="962025"/>
            <a:ext cx="11744324" cy="58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54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453" y="3025565"/>
            <a:ext cx="8911687" cy="1280890"/>
          </a:xfrm>
        </p:spPr>
        <p:txBody>
          <a:bodyPr/>
          <a:lstStyle/>
          <a:p>
            <a:pPr algn="ctr"/>
            <a:r>
              <a:rPr lang="en-GB" dirty="0" smtClean="0"/>
              <a:t>Post War world and Treaty of Versailles</a:t>
            </a:r>
            <a:endParaRPr lang="en-GB" dirty="0"/>
          </a:p>
        </p:txBody>
      </p:sp>
    </p:spTree>
    <p:extLst>
      <p:ext uri="{BB962C8B-B14F-4D97-AF65-F5344CB8AC3E}">
        <p14:creationId xmlns:p14="http://schemas.microsoft.com/office/powerpoint/2010/main" val="2522149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000" y="95250"/>
            <a:ext cx="8911687" cy="1280890"/>
          </a:xfrm>
        </p:spPr>
        <p:txBody>
          <a:bodyPr/>
          <a:lstStyle/>
          <a:p>
            <a:pPr algn="ctr"/>
            <a:r>
              <a:rPr lang="en-GB" dirty="0" smtClean="0"/>
              <a:t>Republican “America First”…(Version 1)</a:t>
            </a:r>
            <a:endParaRPr lang="en-GB" dirty="0"/>
          </a:p>
        </p:txBody>
      </p:sp>
      <p:pic>
        <p:nvPicPr>
          <p:cNvPr id="5" name="Picture 4"/>
          <p:cNvPicPr>
            <a:picLocks noChangeAspect="1"/>
          </p:cNvPicPr>
          <p:nvPr/>
        </p:nvPicPr>
        <p:blipFill>
          <a:blip r:embed="rId2"/>
          <a:stretch>
            <a:fillRect/>
          </a:stretch>
        </p:blipFill>
        <p:spPr>
          <a:xfrm>
            <a:off x="381000" y="685800"/>
            <a:ext cx="11163300" cy="6172200"/>
          </a:xfrm>
          <a:prstGeom prst="rect">
            <a:avLst/>
          </a:prstGeom>
        </p:spPr>
      </p:pic>
    </p:spTree>
    <p:extLst>
      <p:ext uri="{BB962C8B-B14F-4D97-AF65-F5344CB8AC3E}">
        <p14:creationId xmlns:p14="http://schemas.microsoft.com/office/powerpoint/2010/main" val="4130652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89" y="889549"/>
            <a:ext cx="8911687" cy="852149"/>
          </a:xfrm>
        </p:spPr>
        <p:txBody>
          <a:bodyPr/>
          <a:lstStyle/>
          <a:p>
            <a:pPr algn="ctr"/>
            <a:r>
              <a:rPr lang="en-GB" dirty="0" smtClean="0"/>
              <a:t>The 1920 Choice</a:t>
            </a:r>
            <a:endParaRPr lang="en-GB" dirty="0"/>
          </a:p>
        </p:txBody>
      </p:sp>
      <p:sp>
        <p:nvSpPr>
          <p:cNvPr id="4" name="TextBox 3"/>
          <p:cNvSpPr txBox="1"/>
          <p:nvPr/>
        </p:nvSpPr>
        <p:spPr>
          <a:xfrm>
            <a:off x="1371600" y="1952625"/>
            <a:ext cx="3985386" cy="1077218"/>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Democrats</a:t>
            </a:r>
          </a:p>
          <a:p>
            <a:r>
              <a:rPr lang="en-GB" sz="3200" dirty="0" smtClean="0">
                <a:latin typeface="Arial" panose="020B0604020202020204" pitchFamily="34" charset="0"/>
                <a:cs typeface="Arial" panose="020B0604020202020204" pitchFamily="34" charset="0"/>
              </a:rPr>
              <a:t>“solemn referendum”</a:t>
            </a:r>
          </a:p>
        </p:txBody>
      </p:sp>
      <p:sp>
        <p:nvSpPr>
          <p:cNvPr id="5" name="TextBox 4"/>
          <p:cNvSpPr txBox="1"/>
          <p:nvPr/>
        </p:nvSpPr>
        <p:spPr>
          <a:xfrm>
            <a:off x="1238250" y="4810125"/>
            <a:ext cx="2440092" cy="1077218"/>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Republicans</a:t>
            </a:r>
          </a:p>
          <a:p>
            <a:endParaRPr lang="en-GB" sz="3200" dirty="0">
              <a:latin typeface="Arial" panose="020B0604020202020204" pitchFamily="34" charset="0"/>
              <a:cs typeface="Arial" panose="020B0604020202020204" pitchFamily="34" charset="0"/>
            </a:endParaRPr>
          </a:p>
        </p:txBody>
      </p:sp>
      <p:sp>
        <p:nvSpPr>
          <p:cNvPr id="6" name="TextBox 5"/>
          <p:cNvSpPr txBox="1"/>
          <p:nvPr/>
        </p:nvSpPr>
        <p:spPr>
          <a:xfrm>
            <a:off x="5562600" y="1619250"/>
            <a:ext cx="6541599" cy="2246769"/>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Approve Treaty….now with reservations</a:t>
            </a:r>
          </a:p>
          <a:p>
            <a:r>
              <a:rPr lang="en-GB" sz="2800" dirty="0" smtClean="0">
                <a:latin typeface="Arial" panose="020B0604020202020204" pitchFamily="34" charset="0"/>
                <a:cs typeface="Arial" panose="020B0604020202020204" pitchFamily="34" charset="0"/>
              </a:rPr>
              <a:t>US World Leader</a:t>
            </a:r>
          </a:p>
          <a:p>
            <a:r>
              <a:rPr lang="en-GB" sz="2800" dirty="0" smtClean="0">
                <a:latin typeface="Arial" panose="020B0604020202020204" pitchFamily="34" charset="0"/>
                <a:cs typeface="Arial" panose="020B0604020202020204" pitchFamily="34" charset="0"/>
              </a:rPr>
              <a:t>Low tariffs to expand Trade</a:t>
            </a:r>
          </a:p>
          <a:p>
            <a:r>
              <a:rPr lang="en-GB" sz="2800" dirty="0" smtClean="0">
                <a:latin typeface="Arial" panose="020B0604020202020204" pitchFamily="34" charset="0"/>
                <a:cs typeface="Arial" panose="020B0604020202020204" pitchFamily="34" charset="0"/>
              </a:rPr>
              <a:t>Reform labour laws</a:t>
            </a:r>
          </a:p>
          <a:p>
            <a:r>
              <a:rPr lang="en-GB" sz="2800" dirty="0" smtClean="0">
                <a:latin typeface="Arial" panose="020B0604020202020204" pitchFamily="34" charset="0"/>
                <a:cs typeface="Arial" panose="020B0604020202020204" pitchFamily="34" charset="0"/>
              </a:rPr>
              <a:t>White Supremacy</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5534025" y="4267200"/>
            <a:ext cx="5862502" cy="2246769"/>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Reject Treaty</a:t>
            </a:r>
          </a:p>
          <a:p>
            <a:r>
              <a:rPr lang="en-GB" sz="2800" dirty="0" smtClean="0">
                <a:latin typeface="Arial" panose="020B0604020202020204" pitchFamily="34" charset="0"/>
                <a:cs typeface="Arial" panose="020B0604020202020204" pitchFamily="34" charset="0"/>
              </a:rPr>
              <a:t>Disarm/ isolate</a:t>
            </a:r>
          </a:p>
          <a:p>
            <a:r>
              <a:rPr lang="en-GB" sz="2800" dirty="0" smtClean="0">
                <a:latin typeface="Arial" panose="020B0604020202020204" pitchFamily="34" charset="0"/>
                <a:cs typeface="Arial" panose="020B0604020202020204" pitchFamily="34" charset="0"/>
              </a:rPr>
              <a:t>Impose Tariffs to protect industry</a:t>
            </a:r>
          </a:p>
          <a:p>
            <a:r>
              <a:rPr lang="en-GB" sz="2800" dirty="0" smtClean="0">
                <a:latin typeface="Arial" panose="020B0604020202020204" pitchFamily="34" charset="0"/>
                <a:cs typeface="Arial" panose="020B0604020202020204" pitchFamily="34" charset="0"/>
              </a:rPr>
              <a:t>De regulate Industry/ restrict unions</a:t>
            </a:r>
          </a:p>
          <a:p>
            <a:r>
              <a:rPr lang="en-GB" sz="2800" dirty="0" smtClean="0">
                <a:latin typeface="Arial" panose="020B0604020202020204" pitchFamily="34" charset="0"/>
                <a:cs typeface="Arial" panose="020B0604020202020204" pitchFamily="34" charset="0"/>
              </a:rPr>
              <a:t>No mention race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1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11" y="139138"/>
            <a:ext cx="8911687" cy="1280890"/>
          </a:xfrm>
        </p:spPr>
        <p:txBody>
          <a:bodyPr/>
          <a:lstStyle/>
          <a:p>
            <a:pPr algn="ctr"/>
            <a:r>
              <a:rPr lang="en-GB" dirty="0" smtClean="0"/>
              <a:t>Republican Landslide</a:t>
            </a:r>
            <a:endParaRPr lang="en-GB" dirty="0"/>
          </a:p>
        </p:txBody>
      </p:sp>
      <p:pic>
        <p:nvPicPr>
          <p:cNvPr id="6146" name="Picture 2" descr="https://upload.wikimedia.org/wikipedia/commons/thumb/b/ba/ElectoralCollege1920.svg/350px-ElectoralCollege192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000125"/>
            <a:ext cx="6829425" cy="5610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72300" y="1510573"/>
            <a:ext cx="5591175"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Republican Landslide</a:t>
            </a:r>
          </a:p>
          <a:p>
            <a:r>
              <a:rPr lang="en-GB" sz="2400" dirty="0" smtClean="0">
                <a:latin typeface="Arial" panose="020B0604020202020204" pitchFamily="34" charset="0"/>
                <a:cs typeface="Arial" panose="020B0604020202020204" pitchFamily="34" charset="0"/>
              </a:rPr>
              <a:t>Harding: 16 million ----56% vote</a:t>
            </a:r>
          </a:p>
          <a:p>
            <a:r>
              <a:rPr lang="en-GB" sz="2400" dirty="0" smtClean="0">
                <a:latin typeface="Arial" panose="020B0604020202020204" pitchFamily="34" charset="0"/>
                <a:cs typeface="Arial" panose="020B0604020202020204" pitchFamily="34" charset="0"/>
              </a:rPr>
              <a:t>Democrats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:10 million ..…46%</a:t>
            </a:r>
          </a:p>
          <a:p>
            <a:r>
              <a:rPr lang="en-GB" sz="2400" dirty="0" smtClean="0">
                <a:latin typeface="Arial" panose="020B0604020202020204" pitchFamily="34" charset="0"/>
                <a:cs typeface="Arial" panose="020B0604020202020204" pitchFamily="34" charset="0"/>
              </a:rPr>
              <a:t>Socialist (Debs in Jail) ..1 million…..4%</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000875" y="4057650"/>
            <a:ext cx="5487815"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Message </a:t>
            </a:r>
            <a:r>
              <a:rPr lang="en-GB" sz="2400" dirty="0" smtClean="0">
                <a:latin typeface="Arial" panose="020B0604020202020204" pitchFamily="34" charset="0"/>
                <a:cs typeface="Arial" panose="020B0604020202020204" pitchFamily="34" charset="0"/>
              </a:rPr>
              <a:t>clear</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Normalcy is </a:t>
            </a:r>
            <a:r>
              <a:rPr lang="en-GB" sz="2400" dirty="0" smtClean="0">
                <a:latin typeface="Arial" panose="020B0604020202020204" pitchFamily="34" charset="0"/>
                <a:cs typeface="Arial" panose="020B0604020202020204" pitchFamily="34" charset="0"/>
              </a:rPr>
              <a:t>what people want</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prosperity and </a:t>
            </a:r>
            <a:r>
              <a:rPr lang="en-GB" sz="2400" dirty="0" smtClean="0">
                <a:latin typeface="Arial" panose="020B0604020202020204" pitchFamily="34" charset="0"/>
                <a:cs typeface="Arial" panose="020B0604020202020204" pitchFamily="34" charset="0"/>
              </a:rPr>
              <a:t>peace</a:t>
            </a:r>
          </a:p>
          <a:p>
            <a:r>
              <a:rPr lang="en-GB" sz="2400" dirty="0" smtClean="0">
                <a:latin typeface="Arial" panose="020B0604020202020204" pitchFamily="34" charset="0"/>
                <a:cs typeface="Arial" panose="020B0604020202020204" pitchFamily="34" charset="0"/>
              </a:rPr>
              <a:t>…USA not world’s policeman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6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820588"/>
            <a:ext cx="12087224" cy="1913212"/>
          </a:xfrm>
        </p:spPr>
        <p:txBody>
          <a:bodyPr>
            <a:normAutofit fontScale="90000"/>
          </a:bodyPr>
          <a:lstStyle/>
          <a:p>
            <a:r>
              <a:rPr lang="en-GB" dirty="0" smtClean="0"/>
              <a:t>As far as Americans of 1920 were concerned: </a:t>
            </a:r>
            <a:br>
              <a:rPr lang="en-GB" dirty="0" smtClean="0"/>
            </a:br>
            <a:r>
              <a:rPr lang="en-GB" dirty="0" smtClean="0"/>
              <a:t/>
            </a:r>
            <a:br>
              <a:rPr lang="en-GB" dirty="0" smtClean="0"/>
            </a:br>
            <a:r>
              <a:rPr lang="en-GB" dirty="0" smtClean="0"/>
              <a:t>….the non US world not its problem</a:t>
            </a:r>
            <a:br>
              <a:rPr lang="en-GB" dirty="0" smtClean="0"/>
            </a:br>
            <a:r>
              <a:rPr lang="en-GB" dirty="0" smtClean="0"/>
              <a:t>….all the US wanted was to be left alone &amp; debts paid</a:t>
            </a:r>
            <a:br>
              <a:rPr lang="en-GB" dirty="0" smtClean="0"/>
            </a:br>
            <a:r>
              <a:rPr lang="en-GB" dirty="0" smtClean="0"/>
              <a:t>….what mattered now was the prosperity of Americans</a:t>
            </a:r>
            <a:br>
              <a:rPr lang="en-GB" dirty="0" smtClean="0"/>
            </a:br>
            <a:endParaRPr lang="en-GB" dirty="0"/>
          </a:p>
        </p:txBody>
      </p:sp>
      <p:sp>
        <p:nvSpPr>
          <p:cNvPr id="4" name="TextBox 3"/>
          <p:cNvSpPr txBox="1"/>
          <p:nvPr/>
        </p:nvSpPr>
        <p:spPr>
          <a:xfrm>
            <a:off x="1114425" y="5362575"/>
            <a:ext cx="9922716" cy="584775"/>
          </a:xfrm>
          <a:prstGeom prst="rect">
            <a:avLst/>
          </a:prstGeom>
          <a:solidFill>
            <a:schemeClr val="bg1"/>
          </a:solidFill>
        </p:spPr>
        <p:txBody>
          <a:bodyPr wrap="none" rtlCol="0">
            <a:spAutoFit/>
          </a:bodyPr>
          <a:lstStyle/>
          <a:p>
            <a:r>
              <a:rPr lang="en-GB" sz="3200" dirty="0" smtClean="0">
                <a:latin typeface="Arial" panose="020B0604020202020204" pitchFamily="34" charset="0"/>
                <a:cs typeface="Arial" panose="020B0604020202020204" pitchFamily="34" charset="0"/>
              </a:rPr>
              <a:t>The Roaring Twenties were about to begin…..Talk 26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099" y="132107"/>
            <a:ext cx="8911687" cy="1280890"/>
          </a:xfrm>
        </p:spPr>
        <p:txBody>
          <a:bodyPr/>
          <a:lstStyle/>
          <a:p>
            <a:pPr algn="ctr"/>
            <a:r>
              <a:rPr lang="en-GB" dirty="0" smtClean="0"/>
              <a:t>Situation December 1918</a:t>
            </a:r>
            <a:endParaRPr lang="en-GB" dirty="0"/>
          </a:p>
        </p:txBody>
      </p:sp>
      <p:sp>
        <p:nvSpPr>
          <p:cNvPr id="3" name="Content Placeholder 2"/>
          <p:cNvSpPr>
            <a:spLocks noGrp="1"/>
          </p:cNvSpPr>
          <p:nvPr>
            <p:ph idx="1"/>
          </p:nvPr>
        </p:nvSpPr>
        <p:spPr>
          <a:xfrm>
            <a:off x="1484959" y="811274"/>
            <a:ext cx="11382628" cy="5137039"/>
          </a:xfrm>
        </p:spPr>
        <p:txBody>
          <a:bodyPr>
            <a:normAutofit fontScale="92500" lnSpcReduction="20000"/>
          </a:bodyPr>
          <a:lstStyle/>
          <a:p>
            <a:r>
              <a:rPr lang="en-GB" sz="2400" dirty="0" smtClean="0">
                <a:latin typeface="Arial" panose="020B0604020202020204" pitchFamily="34" charset="0"/>
                <a:cs typeface="Arial" panose="020B0604020202020204" pitchFamily="34" charset="0"/>
              </a:rPr>
              <a:t>Fighting in West has stopped</a:t>
            </a:r>
          </a:p>
          <a:p>
            <a:pPr lvl="1"/>
            <a:r>
              <a:rPr lang="en-GB" sz="2400" dirty="0" smtClean="0">
                <a:latin typeface="Arial" panose="020B0604020202020204" pitchFamily="34" charset="0"/>
                <a:cs typeface="Arial" panose="020B0604020202020204" pitchFamily="34" charset="0"/>
              </a:rPr>
              <a:t>Allied armies demobilising (US army reduced from 4 million to 500,000 by end 1919</a:t>
            </a:r>
          </a:p>
          <a:p>
            <a:pPr lvl="1"/>
            <a:r>
              <a:rPr lang="en-GB" sz="2400" dirty="0" smtClean="0">
                <a:latin typeface="Arial" panose="020B0604020202020204" pitchFamily="34" charset="0"/>
                <a:cs typeface="Arial" panose="020B0604020202020204" pitchFamily="34" charset="0"/>
              </a:rPr>
              <a:t>British, French  Americans occupy Rhine cities</a:t>
            </a:r>
          </a:p>
          <a:p>
            <a:pPr lvl="1"/>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Germany facing financial ruin, civil war and starving</a:t>
            </a:r>
          </a:p>
          <a:p>
            <a:pPr lvl="1"/>
            <a:r>
              <a:rPr lang="en-GB" sz="2400" dirty="0">
                <a:latin typeface="Arial" panose="020B0604020202020204" pitchFamily="34" charset="0"/>
                <a:cs typeface="Arial" panose="020B0604020202020204" pitchFamily="34" charset="0"/>
              </a:rPr>
              <a:t>Army withdrawn and engaged in civil war vs Spartacists, monarchists</a:t>
            </a:r>
          </a:p>
          <a:p>
            <a:pPr lvl="1"/>
            <a:r>
              <a:rPr lang="en-GB" sz="2400" dirty="0">
                <a:latin typeface="Arial" panose="020B0604020202020204" pitchFamily="34" charset="0"/>
                <a:cs typeface="Arial" panose="020B0604020202020204" pitchFamily="34" charset="0"/>
              </a:rPr>
              <a:t>Blockade continues….500,000 will die during the winter</a:t>
            </a:r>
          </a:p>
          <a:p>
            <a:pPr lvl="1"/>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US has replaced Britain as the world premier financial power</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Warfare across </a:t>
            </a:r>
            <a:r>
              <a:rPr lang="en-GB" sz="2400" dirty="0">
                <a:latin typeface="Arial" panose="020B0604020202020204" pitchFamily="34" charset="0"/>
                <a:cs typeface="Arial" panose="020B0604020202020204" pitchFamily="34" charset="0"/>
              </a:rPr>
              <a:t>Eastern Europe</a:t>
            </a:r>
          </a:p>
          <a:p>
            <a:pPr lvl="1"/>
            <a:r>
              <a:rPr lang="en-GB" sz="2400" dirty="0">
                <a:latin typeface="Arial" panose="020B0604020202020204" pitchFamily="34" charset="0"/>
                <a:cs typeface="Arial" panose="020B0604020202020204" pitchFamily="34" charset="0"/>
              </a:rPr>
              <a:t>Russian Civil War, collapse of Russian, Austrian and Ottoman empires</a:t>
            </a:r>
          </a:p>
          <a:p>
            <a:pPr lvl="1"/>
            <a:r>
              <a:rPr lang="en-GB" sz="2400" dirty="0">
                <a:latin typeface="Arial" panose="020B0604020202020204" pitchFamily="34" charset="0"/>
                <a:cs typeface="Arial" panose="020B0604020202020204" pitchFamily="34" charset="0"/>
              </a:rPr>
              <a:t>Multiple ethnic wars breaking out “every ethnic group a nation</a:t>
            </a:r>
            <a:r>
              <a:rPr lang="en-GB" sz="2400" dirty="0" smtClean="0">
                <a:latin typeface="Arial" panose="020B0604020202020204" pitchFamily="34" charset="0"/>
                <a:cs typeface="Arial" panose="020B0604020202020204" pitchFamily="34" charset="0"/>
              </a:rPr>
              <a:t>”</a:t>
            </a:r>
            <a:endParaRPr lang="en-GB" dirty="0"/>
          </a:p>
        </p:txBody>
      </p:sp>
      <p:sp>
        <p:nvSpPr>
          <p:cNvPr id="4" name="TextBox 3"/>
          <p:cNvSpPr txBox="1"/>
          <p:nvPr/>
        </p:nvSpPr>
        <p:spPr>
          <a:xfrm>
            <a:off x="1611983" y="5903893"/>
            <a:ext cx="8882560" cy="954107"/>
          </a:xfrm>
          <a:prstGeom prst="rect">
            <a:avLst/>
          </a:prstGeom>
          <a:solidFill>
            <a:schemeClr val="bg1"/>
          </a:solidFill>
        </p:spPr>
        <p:txBody>
          <a:bodyPr wrap="none" rtlCol="0">
            <a:spAutoFit/>
          </a:bodyPr>
          <a:lstStyle/>
          <a:p>
            <a:r>
              <a:rPr lang="en-GB" sz="2800" dirty="0" smtClean="0">
                <a:latin typeface="Arial" panose="020B0604020202020204" pitchFamily="34" charset="0"/>
                <a:cs typeface="Arial" panose="020B0604020202020204" pitchFamily="34" charset="0"/>
              </a:rPr>
              <a:t>Allied expeditions remain in Russians support “Whites”</a:t>
            </a:r>
          </a:p>
          <a:p>
            <a:r>
              <a:rPr lang="en-GB" sz="2800" dirty="0" smtClean="0">
                <a:latin typeface="Arial" panose="020B0604020202020204" pitchFamily="34" charset="0"/>
                <a:cs typeface="Arial" panose="020B0604020202020204" pitchFamily="34" charset="0"/>
              </a:rPr>
              <a:t>..Churchill, Wilson “crusade vs Bolshevism</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5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834" y="0"/>
            <a:ext cx="8911687" cy="1055802"/>
          </a:xfrm>
        </p:spPr>
        <p:txBody>
          <a:bodyPr/>
          <a:lstStyle/>
          <a:p>
            <a:r>
              <a:rPr lang="en-GB" dirty="0" smtClean="0"/>
              <a:t>Russia 1918 &amp; Allied expeditions</a:t>
            </a:r>
            <a:endParaRPr lang="en-GB" dirty="0"/>
          </a:p>
        </p:txBody>
      </p:sp>
      <p:pic>
        <p:nvPicPr>
          <p:cNvPr id="4" name="Picture 3"/>
          <p:cNvPicPr>
            <a:picLocks noChangeAspect="1"/>
          </p:cNvPicPr>
          <p:nvPr/>
        </p:nvPicPr>
        <p:blipFill>
          <a:blip r:embed="rId2"/>
          <a:stretch>
            <a:fillRect/>
          </a:stretch>
        </p:blipFill>
        <p:spPr>
          <a:xfrm>
            <a:off x="122550" y="1197204"/>
            <a:ext cx="7532016" cy="5660796"/>
          </a:xfrm>
          <a:prstGeom prst="rect">
            <a:avLst/>
          </a:prstGeom>
        </p:spPr>
      </p:pic>
      <p:sp>
        <p:nvSpPr>
          <p:cNvPr id="5" name="Oval 4"/>
          <p:cNvSpPr/>
          <p:nvPr/>
        </p:nvSpPr>
        <p:spPr>
          <a:xfrm>
            <a:off x="2305149" y="2766535"/>
            <a:ext cx="369454" cy="3602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6813723" y="5173172"/>
            <a:ext cx="369454" cy="3602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2251103" y="2130648"/>
            <a:ext cx="1366080" cy="646331"/>
          </a:xfrm>
          <a:prstGeom prst="rect">
            <a:avLst/>
          </a:prstGeom>
          <a:solidFill>
            <a:schemeClr val="bg1"/>
          </a:solidFill>
        </p:spPr>
        <p:txBody>
          <a:bodyPr wrap="none" rtlCol="0">
            <a:spAutoFit/>
          </a:bodyPr>
          <a:lstStyle/>
          <a:p>
            <a:r>
              <a:rPr lang="en-GB" dirty="0" smtClean="0"/>
              <a:t>Archangel</a:t>
            </a:r>
          </a:p>
          <a:p>
            <a:r>
              <a:rPr lang="en-GB" dirty="0" smtClean="0"/>
              <a:t>1918-1919</a:t>
            </a:r>
            <a:endParaRPr lang="en-GB" dirty="0"/>
          </a:p>
        </p:txBody>
      </p:sp>
      <p:sp>
        <p:nvSpPr>
          <p:cNvPr id="10" name="TextBox 9"/>
          <p:cNvSpPr txBox="1"/>
          <p:nvPr/>
        </p:nvSpPr>
        <p:spPr>
          <a:xfrm>
            <a:off x="5456739" y="5568338"/>
            <a:ext cx="1468672" cy="646331"/>
          </a:xfrm>
          <a:prstGeom prst="rect">
            <a:avLst/>
          </a:prstGeom>
          <a:solidFill>
            <a:schemeClr val="bg1"/>
          </a:solidFill>
        </p:spPr>
        <p:txBody>
          <a:bodyPr wrap="none" rtlCol="0">
            <a:spAutoFit/>
          </a:bodyPr>
          <a:lstStyle/>
          <a:p>
            <a:r>
              <a:rPr lang="en-GB" dirty="0" smtClean="0"/>
              <a:t>Vladivostok</a:t>
            </a:r>
          </a:p>
          <a:p>
            <a:r>
              <a:rPr lang="en-GB" dirty="0" smtClean="0"/>
              <a:t>1918-1925</a:t>
            </a:r>
            <a:endParaRPr lang="en-GB" dirty="0"/>
          </a:p>
        </p:txBody>
      </p:sp>
      <p:sp>
        <p:nvSpPr>
          <p:cNvPr id="11" name="TextBox 10"/>
          <p:cNvSpPr txBox="1"/>
          <p:nvPr/>
        </p:nvSpPr>
        <p:spPr>
          <a:xfrm>
            <a:off x="7739404" y="4224063"/>
            <a:ext cx="3755011" cy="2308324"/>
          </a:xfrm>
          <a:prstGeom prst="rect">
            <a:avLst/>
          </a:prstGeom>
          <a:noFill/>
        </p:spPr>
        <p:txBody>
          <a:bodyPr wrap="square" rtlCol="0">
            <a:spAutoFit/>
          </a:bodyPr>
          <a:lstStyle/>
          <a:p>
            <a:r>
              <a:rPr lang="en-GB" dirty="0" smtClean="0"/>
              <a:t>Second intervention: Vladivostok: recover munitions, &amp; rescue Czech Legion</a:t>
            </a:r>
          </a:p>
          <a:p>
            <a:r>
              <a:rPr lang="en-GB" dirty="0" smtClean="0"/>
              <a:t> ….13,000 US, 2,000 British troops</a:t>
            </a:r>
          </a:p>
          <a:p>
            <a:r>
              <a:rPr lang="en-GB" dirty="0" smtClean="0"/>
              <a:t>… 50,000 Czech legion&amp;</a:t>
            </a:r>
          </a:p>
          <a:p>
            <a:r>
              <a:rPr lang="en-GB" dirty="0" smtClean="0"/>
              <a:t>…Japan asked to contribute</a:t>
            </a:r>
          </a:p>
          <a:p>
            <a:r>
              <a:rPr lang="en-GB" dirty="0" smtClean="0"/>
              <a:t>….send 70,000 to secure gains</a:t>
            </a:r>
          </a:p>
          <a:p>
            <a:r>
              <a:rPr lang="en-GB" dirty="0"/>
              <a:t>f</a:t>
            </a:r>
            <a:r>
              <a:rPr lang="en-GB" dirty="0" smtClean="0"/>
              <a:t>rom war of 1905 with Czars) </a:t>
            </a:r>
          </a:p>
        </p:txBody>
      </p:sp>
      <p:sp>
        <p:nvSpPr>
          <p:cNvPr id="12" name="TextBox 11"/>
          <p:cNvSpPr txBox="1"/>
          <p:nvPr/>
        </p:nvSpPr>
        <p:spPr>
          <a:xfrm>
            <a:off x="7673419" y="2394408"/>
            <a:ext cx="4518581" cy="1477328"/>
          </a:xfrm>
          <a:prstGeom prst="rect">
            <a:avLst/>
          </a:prstGeom>
          <a:noFill/>
        </p:spPr>
        <p:txBody>
          <a:bodyPr wrap="square" rtlCol="0">
            <a:spAutoFit/>
          </a:bodyPr>
          <a:lstStyle/>
          <a:p>
            <a:r>
              <a:rPr lang="en-GB" dirty="0" smtClean="0"/>
              <a:t>First intervention:Archangel 1918-1919 </a:t>
            </a:r>
          </a:p>
          <a:p>
            <a:r>
              <a:rPr lang="en-GB" dirty="0" smtClean="0"/>
              <a:t>objective: maintain war vs Germany</a:t>
            </a:r>
          </a:p>
          <a:p>
            <a:r>
              <a:rPr lang="en-GB" dirty="0" smtClean="0"/>
              <a:t>,,,40,000 British, 5,000 US August 1918 </a:t>
            </a:r>
          </a:p>
          <a:p>
            <a:r>
              <a:rPr lang="en-GB" dirty="0" smtClean="0"/>
              <a:t>…White army collapse</a:t>
            </a:r>
          </a:p>
          <a:p>
            <a:r>
              <a:rPr lang="en-GB" dirty="0" smtClean="0"/>
              <a:t>….Bolsheviks attacks repulsed</a:t>
            </a:r>
          </a:p>
        </p:txBody>
      </p:sp>
      <p:sp>
        <p:nvSpPr>
          <p:cNvPr id="13" name="Rectangle 12"/>
          <p:cNvSpPr/>
          <p:nvPr/>
        </p:nvSpPr>
        <p:spPr>
          <a:xfrm>
            <a:off x="7805394" y="1357461"/>
            <a:ext cx="518474" cy="2733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8323868" y="1291472"/>
            <a:ext cx="3454792" cy="369332"/>
          </a:xfrm>
          <a:prstGeom prst="rect">
            <a:avLst/>
          </a:prstGeom>
          <a:noFill/>
        </p:spPr>
        <p:txBody>
          <a:bodyPr wrap="none" rtlCol="0">
            <a:spAutoFit/>
          </a:bodyPr>
          <a:lstStyle/>
          <a:p>
            <a:r>
              <a:rPr lang="en-GB" dirty="0" smtClean="0"/>
              <a:t>Bolshevik controlled mid 1918</a:t>
            </a:r>
            <a:endParaRPr lang="en-GB" dirty="0"/>
          </a:p>
        </p:txBody>
      </p:sp>
      <p:sp>
        <p:nvSpPr>
          <p:cNvPr id="16" name="Rectangle 15"/>
          <p:cNvSpPr/>
          <p:nvPr/>
        </p:nvSpPr>
        <p:spPr>
          <a:xfrm>
            <a:off x="7806964" y="1754958"/>
            <a:ext cx="518474" cy="2733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8468412" y="1765954"/>
            <a:ext cx="518474" cy="27337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9129859" y="1758098"/>
            <a:ext cx="518474" cy="27337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9775595" y="1715678"/>
            <a:ext cx="2028119" cy="369332"/>
          </a:xfrm>
          <a:prstGeom prst="rect">
            <a:avLst/>
          </a:prstGeom>
          <a:noFill/>
        </p:spPr>
        <p:txBody>
          <a:bodyPr wrap="none" rtlCol="0">
            <a:spAutoFit/>
          </a:bodyPr>
          <a:lstStyle/>
          <a:p>
            <a:r>
              <a:rPr lang="en-GB" dirty="0" smtClean="0"/>
              <a:t>White controlled</a:t>
            </a:r>
            <a:endParaRPr lang="en-GB" dirty="0"/>
          </a:p>
        </p:txBody>
      </p:sp>
      <p:sp>
        <p:nvSpPr>
          <p:cNvPr id="9" name="TextBox 8"/>
          <p:cNvSpPr txBox="1"/>
          <p:nvPr/>
        </p:nvSpPr>
        <p:spPr>
          <a:xfrm>
            <a:off x="7522589" y="791851"/>
            <a:ext cx="2465740" cy="369332"/>
          </a:xfrm>
          <a:prstGeom prst="rect">
            <a:avLst/>
          </a:prstGeom>
          <a:noFill/>
        </p:spPr>
        <p:txBody>
          <a:bodyPr wrap="none" rtlCol="0">
            <a:spAutoFit/>
          </a:bodyPr>
          <a:lstStyle/>
          <a:p>
            <a:r>
              <a:rPr lang="en-GB" dirty="0" smtClean="0"/>
              <a:t>Situation Spring 1918</a:t>
            </a:r>
            <a:endParaRPr lang="en-GB" dirty="0"/>
          </a:p>
        </p:txBody>
      </p:sp>
      <p:sp>
        <p:nvSpPr>
          <p:cNvPr id="19" name="Rectangle 18"/>
          <p:cNvSpPr/>
          <p:nvPr/>
        </p:nvSpPr>
        <p:spPr>
          <a:xfrm>
            <a:off x="4223209" y="4232634"/>
            <a:ext cx="1225484" cy="490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Czech </a:t>
            </a:r>
          </a:p>
          <a:p>
            <a:pPr algn="ctr"/>
            <a:r>
              <a:rPr lang="en-GB" dirty="0" smtClean="0">
                <a:solidFill>
                  <a:schemeClr val="tx1"/>
                </a:solidFill>
              </a:rPr>
              <a:t>Legion</a:t>
            </a:r>
            <a:endParaRPr lang="en-GB" dirty="0">
              <a:solidFill>
                <a:schemeClr val="tx1"/>
              </a:solidFill>
            </a:endParaRPr>
          </a:p>
        </p:txBody>
      </p:sp>
      <p:sp>
        <p:nvSpPr>
          <p:cNvPr id="20" name="Right Arrow 19"/>
          <p:cNvSpPr/>
          <p:nvPr/>
        </p:nvSpPr>
        <p:spPr>
          <a:xfrm rot="1676426" flipV="1">
            <a:off x="5469658" y="4801297"/>
            <a:ext cx="1291472" cy="2928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ight Arrow 20"/>
          <p:cNvSpPr/>
          <p:nvPr/>
        </p:nvSpPr>
        <p:spPr>
          <a:xfrm rot="592192" flipV="1">
            <a:off x="968900" y="3969535"/>
            <a:ext cx="3084592" cy="29289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80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0" grpId="0" animBg="1"/>
      <p:bldP spid="11" grpId="0"/>
      <p:bldP spid="12" grpId="0"/>
      <p:bldP spid="13" grpId="0" animBg="1"/>
      <p:bldP spid="14" grpId="0"/>
      <p:bldP spid="16" grpId="0" animBg="1"/>
      <p:bldP spid="17" grpId="0" animBg="1"/>
      <p:bldP spid="18" grpId="0" animBg="1"/>
      <p:bldP spid="3" grpId="0"/>
      <p:bldP spid="9" grpId="0"/>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242" y="0"/>
            <a:ext cx="8911687" cy="1280890"/>
          </a:xfrm>
        </p:spPr>
        <p:txBody>
          <a:bodyPr/>
          <a:lstStyle/>
          <a:p>
            <a:pPr algn="ctr"/>
            <a:r>
              <a:rPr lang="en-GB" dirty="0" smtClean="0"/>
              <a:t>Russian Intervention 1919/1920</a:t>
            </a:r>
            <a:endParaRPr lang="en-GB" dirty="0"/>
          </a:p>
        </p:txBody>
      </p:sp>
      <p:sp>
        <p:nvSpPr>
          <p:cNvPr id="3" name="Content Placeholder 2"/>
          <p:cNvSpPr>
            <a:spLocks noGrp="1"/>
          </p:cNvSpPr>
          <p:nvPr>
            <p:ph idx="1"/>
          </p:nvPr>
        </p:nvSpPr>
        <p:spPr>
          <a:xfrm>
            <a:off x="1564850" y="528239"/>
            <a:ext cx="11878559" cy="5420075"/>
          </a:xfrm>
        </p:spPr>
        <p:txBody>
          <a:bodyPr>
            <a:normAutofit fontScale="70000" lnSpcReduction="20000"/>
          </a:bodyPr>
          <a:lstStyle/>
          <a:p>
            <a:r>
              <a:rPr lang="en-GB" dirty="0" smtClean="0"/>
              <a:t>“</a:t>
            </a:r>
            <a:r>
              <a:rPr lang="en-GB" sz="2900" dirty="0" smtClean="0">
                <a:latin typeface="Arial" panose="020B0604020202020204" pitchFamily="34" charset="0"/>
                <a:cs typeface="Arial" panose="020B0604020202020204" pitchFamily="34" charset="0"/>
              </a:rPr>
              <a:t>Whites” ineffective</a:t>
            </a:r>
          </a:p>
          <a:p>
            <a:pPr lvl="1"/>
            <a:r>
              <a:rPr lang="en-GB" sz="2900" dirty="0" smtClean="0">
                <a:latin typeface="Arial" panose="020B0604020202020204" pitchFamily="34" charset="0"/>
                <a:cs typeface="Arial" panose="020B0604020202020204" pitchFamily="34" charset="0"/>
              </a:rPr>
              <a:t>Bolsheviks and White atrocities </a:t>
            </a:r>
          </a:p>
          <a:p>
            <a:pPr lvl="1"/>
            <a:r>
              <a:rPr lang="en-GB" sz="2900" dirty="0" smtClean="0">
                <a:latin typeface="Arial" panose="020B0604020202020204" pitchFamily="34" charset="0"/>
                <a:cs typeface="Arial" panose="020B0604020202020204" pitchFamily="34" charset="0"/>
              </a:rPr>
              <a:t>No alternative policies…..bring back the Czars</a:t>
            </a:r>
          </a:p>
          <a:p>
            <a:pPr lvl="1"/>
            <a:r>
              <a:rPr lang="en-GB" sz="2900" dirty="0" smtClean="0">
                <a:latin typeface="Arial" panose="020B0604020202020204" pitchFamily="34" charset="0"/>
                <a:cs typeface="Arial" panose="020B0604020202020204" pitchFamily="34" charset="0"/>
              </a:rPr>
              <a:t>“Red Army” better led (Trotsky) and motivated </a:t>
            </a:r>
          </a:p>
          <a:p>
            <a:pPr lvl="1"/>
            <a:endParaRPr lang="en-GB" sz="2900" dirty="0" smtClean="0">
              <a:latin typeface="Arial" panose="020B0604020202020204" pitchFamily="34" charset="0"/>
              <a:cs typeface="Arial" panose="020B0604020202020204" pitchFamily="34" charset="0"/>
            </a:endParaRPr>
          </a:p>
          <a:p>
            <a:r>
              <a:rPr lang="en-GB" sz="2900" dirty="0" smtClean="0">
                <a:latin typeface="Arial" panose="020B0604020202020204" pitchFamily="34" charset="0"/>
                <a:cs typeface="Arial" panose="020B0604020202020204" pitchFamily="34" charset="0"/>
              </a:rPr>
              <a:t>No appetite for renewed major war among allies</a:t>
            </a:r>
          </a:p>
          <a:p>
            <a:pPr lvl="1"/>
            <a:r>
              <a:rPr lang="en-GB" sz="2900" dirty="0">
                <a:latin typeface="Arial" panose="020B0604020202020204" pitchFamily="34" charset="0"/>
                <a:cs typeface="Arial" panose="020B0604020202020204" pitchFamily="34" charset="0"/>
              </a:rPr>
              <a:t>US retreats to isolation policy, </a:t>
            </a:r>
          </a:p>
          <a:p>
            <a:pPr lvl="1"/>
            <a:r>
              <a:rPr lang="en-GB" sz="2900" dirty="0">
                <a:latin typeface="Arial" panose="020B0604020202020204" pitchFamily="34" charset="0"/>
                <a:cs typeface="Arial" panose="020B0604020202020204" pitchFamily="34" charset="0"/>
              </a:rPr>
              <a:t>Socialists in France, Labour Party in Britain oppose war </a:t>
            </a:r>
            <a:r>
              <a:rPr lang="en-GB" sz="2900" dirty="0" smtClean="0">
                <a:latin typeface="Arial" panose="020B0604020202020204" pitchFamily="34" charset="0"/>
                <a:cs typeface="Arial" panose="020B0604020202020204" pitchFamily="34" charset="0"/>
              </a:rPr>
              <a:t>effort</a:t>
            </a:r>
          </a:p>
          <a:p>
            <a:pPr lvl="1"/>
            <a:r>
              <a:rPr lang="en-GB" sz="2900" dirty="0" smtClean="0">
                <a:latin typeface="Arial" panose="020B0604020202020204" pitchFamily="34" charset="0"/>
                <a:cs typeface="Arial" panose="020B0604020202020204" pitchFamily="34" charset="0"/>
              </a:rPr>
              <a:t>Mutinies within Allied armies</a:t>
            </a:r>
            <a:endParaRPr lang="en-GB" sz="2900" dirty="0">
              <a:latin typeface="Arial" panose="020B0604020202020204" pitchFamily="34" charset="0"/>
              <a:cs typeface="Arial" panose="020B0604020202020204" pitchFamily="34" charset="0"/>
            </a:endParaRPr>
          </a:p>
          <a:p>
            <a:pPr lvl="1"/>
            <a:endParaRPr lang="en-GB" sz="2900" dirty="0">
              <a:latin typeface="Arial" panose="020B0604020202020204" pitchFamily="34" charset="0"/>
              <a:cs typeface="Arial" panose="020B0604020202020204" pitchFamily="34" charset="0"/>
            </a:endParaRPr>
          </a:p>
          <a:p>
            <a:r>
              <a:rPr lang="en-GB" sz="2900" dirty="0" smtClean="0">
                <a:latin typeface="Arial" panose="020B0604020202020204" pitchFamily="34" charset="0"/>
                <a:cs typeface="Arial" panose="020B0604020202020204" pitchFamily="34" charset="0"/>
              </a:rPr>
              <a:t>Expeditions abandoned</a:t>
            </a:r>
          </a:p>
          <a:p>
            <a:pPr lvl="1"/>
            <a:r>
              <a:rPr lang="en-GB" sz="2900" dirty="0" smtClean="0">
                <a:latin typeface="Arial" panose="020B0604020202020204" pitchFamily="34" charset="0"/>
                <a:cs typeface="Arial" panose="020B0604020202020204" pitchFamily="34" charset="0"/>
              </a:rPr>
              <a:t>Murmansk…White </a:t>
            </a:r>
            <a:r>
              <a:rPr lang="en-GB" sz="2900" dirty="0">
                <a:latin typeface="Arial" panose="020B0604020202020204" pitchFamily="34" charset="0"/>
                <a:cs typeface="Arial" panose="020B0604020202020204" pitchFamily="34" charset="0"/>
              </a:rPr>
              <a:t>army destroyed, Reds attack </a:t>
            </a:r>
            <a:r>
              <a:rPr lang="en-GB" sz="2900" dirty="0" smtClean="0">
                <a:latin typeface="Arial" panose="020B0604020202020204" pitchFamily="34" charset="0"/>
                <a:cs typeface="Arial" panose="020B0604020202020204" pitchFamily="34" charset="0"/>
              </a:rPr>
              <a:t>allies, US leaves June 1919, rest Dec</a:t>
            </a:r>
            <a:endParaRPr lang="en-GB" sz="2900" dirty="0">
              <a:latin typeface="Arial" panose="020B0604020202020204" pitchFamily="34" charset="0"/>
              <a:cs typeface="Arial" panose="020B0604020202020204" pitchFamily="34" charset="0"/>
            </a:endParaRPr>
          </a:p>
          <a:p>
            <a:pPr lvl="1"/>
            <a:r>
              <a:rPr lang="en-GB" sz="2900" dirty="0">
                <a:latin typeface="Arial" panose="020B0604020202020204" pitchFamily="34" charset="0"/>
                <a:cs typeface="Arial" panose="020B0604020202020204" pitchFamily="34" charset="0"/>
              </a:rPr>
              <a:t>Vladivostok: mess…. White army collapse, Czechs </a:t>
            </a:r>
            <a:r>
              <a:rPr lang="en-GB" sz="2900" dirty="0" smtClean="0">
                <a:latin typeface="Arial" panose="020B0604020202020204" pitchFamily="34" charset="0"/>
                <a:cs typeface="Arial" panose="020B0604020202020204" pitchFamily="34" charset="0"/>
              </a:rPr>
              <a:t>ship home….</a:t>
            </a:r>
            <a:r>
              <a:rPr lang="en-GB" sz="2900" dirty="0">
                <a:latin typeface="Arial" panose="020B0604020202020204" pitchFamily="34" charset="0"/>
                <a:cs typeface="Arial" panose="020B0604020202020204" pitchFamily="34" charset="0"/>
              </a:rPr>
              <a:t>skirmishes</a:t>
            </a:r>
          </a:p>
          <a:p>
            <a:pPr lvl="1"/>
            <a:r>
              <a:rPr lang="en-GB" sz="2900" dirty="0">
                <a:latin typeface="Arial" panose="020B0604020202020204" pitchFamily="34" charset="0"/>
                <a:cs typeface="Arial" panose="020B0604020202020204" pitchFamily="34" charset="0"/>
              </a:rPr>
              <a:t>British, French, US leave </a:t>
            </a:r>
            <a:r>
              <a:rPr lang="en-GB" sz="2900" dirty="0" smtClean="0">
                <a:latin typeface="Arial" panose="020B0604020202020204" pitchFamily="34" charset="0"/>
                <a:cs typeface="Arial" panose="020B0604020202020204" pitchFamily="34" charset="0"/>
              </a:rPr>
              <a:t>1920…. Japan1925 (after Treaty with Bolsheviks</a:t>
            </a:r>
            <a:endParaRPr lang="en-GB" sz="2900" dirty="0">
              <a:latin typeface="Arial" panose="020B0604020202020204" pitchFamily="34" charset="0"/>
              <a:cs typeface="Arial" panose="020B0604020202020204" pitchFamily="34" charset="0"/>
            </a:endParaRPr>
          </a:p>
          <a:p>
            <a:pPr lvl="1"/>
            <a:endParaRPr lang="en-GB" sz="2900" dirty="0" smtClean="0">
              <a:latin typeface="Arial" panose="020B0604020202020204" pitchFamily="34" charset="0"/>
              <a:cs typeface="Arial" panose="020B0604020202020204" pitchFamily="34" charset="0"/>
            </a:endParaRPr>
          </a:p>
          <a:p>
            <a:pPr lvl="2"/>
            <a:endParaRPr lang="en-GB" dirty="0" smtClean="0"/>
          </a:p>
        </p:txBody>
      </p:sp>
      <p:sp>
        <p:nvSpPr>
          <p:cNvPr id="5" name="TextBox 4"/>
          <p:cNvSpPr txBox="1"/>
          <p:nvPr/>
        </p:nvSpPr>
        <p:spPr>
          <a:xfrm>
            <a:off x="282804" y="5788058"/>
            <a:ext cx="11511485" cy="923330"/>
          </a:xfrm>
          <a:prstGeom prst="rect">
            <a:avLst/>
          </a:prstGeom>
          <a:solidFill>
            <a:schemeClr val="bg1"/>
          </a:solidFill>
        </p:spPr>
        <p:txBody>
          <a:bodyPr wrap="none" rtlCol="0">
            <a:spAutoFit/>
          </a:bodyPr>
          <a:lstStyle/>
          <a:p>
            <a:r>
              <a:rPr lang="en-GB" dirty="0" smtClean="0"/>
              <a:t>Churchill (1949) “I </a:t>
            </a:r>
            <a:r>
              <a:rPr lang="en-GB" dirty="0"/>
              <a:t>think the day will come when it will be recognized without </a:t>
            </a:r>
            <a:r>
              <a:rPr lang="en-GB" dirty="0" smtClean="0"/>
              <a:t>doubt…throughout </a:t>
            </a:r>
            <a:r>
              <a:rPr lang="en-GB" dirty="0"/>
              <a:t>the </a:t>
            </a:r>
            <a:endParaRPr lang="en-GB" dirty="0" smtClean="0"/>
          </a:p>
          <a:p>
            <a:r>
              <a:rPr lang="en-GB" dirty="0" smtClean="0"/>
              <a:t>civilized </a:t>
            </a:r>
            <a:r>
              <a:rPr lang="en-GB" dirty="0"/>
              <a:t>world</a:t>
            </a:r>
            <a:r>
              <a:rPr lang="en-GB" dirty="0" smtClean="0"/>
              <a:t>,  </a:t>
            </a:r>
            <a:r>
              <a:rPr lang="en-GB" dirty="0"/>
              <a:t>that the strangling of Bolshevism at its birth would have been an untold blessing to </a:t>
            </a:r>
            <a:r>
              <a:rPr lang="en-GB" dirty="0" smtClean="0"/>
              <a:t>the</a:t>
            </a:r>
          </a:p>
          <a:p>
            <a:r>
              <a:rPr lang="en-GB" dirty="0" smtClean="0"/>
              <a:t> </a:t>
            </a:r>
            <a:r>
              <a:rPr lang="en-GB" dirty="0"/>
              <a:t>human race.”</a:t>
            </a:r>
          </a:p>
        </p:txBody>
      </p:sp>
    </p:spTree>
    <p:extLst>
      <p:ext uri="{BB962C8B-B14F-4D97-AF65-F5344CB8AC3E}">
        <p14:creationId xmlns:p14="http://schemas.microsoft.com/office/powerpoint/2010/main" val="36046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396" y="77355"/>
            <a:ext cx="8911687" cy="1280890"/>
          </a:xfrm>
        </p:spPr>
        <p:txBody>
          <a:bodyPr/>
          <a:lstStyle/>
          <a:p>
            <a:r>
              <a:rPr lang="en-GB" dirty="0" smtClean="0"/>
              <a:t>World War the human cost</a:t>
            </a:r>
            <a:br>
              <a:rPr lang="en-GB" dirty="0" smtClean="0"/>
            </a:br>
            <a:r>
              <a:rPr lang="en-GB" dirty="0" smtClean="0"/>
              <a:t>…US relatively unaffected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45323947"/>
              </p:ext>
            </p:extLst>
          </p:nvPr>
        </p:nvGraphicFramePr>
        <p:xfrm>
          <a:off x="1847653" y="2271861"/>
          <a:ext cx="7428321" cy="2799760"/>
        </p:xfrm>
        <a:graphic>
          <a:graphicData uri="http://schemas.openxmlformats.org/drawingml/2006/table">
            <a:tbl>
              <a:tblPr firstRow="1" bandRow="1">
                <a:tableStyleId>{5C22544A-7EE6-4342-B048-85BDC9FD1C3A}</a:tableStyleId>
              </a:tblPr>
              <a:tblGrid>
                <a:gridCol w="2517238">
                  <a:extLst>
                    <a:ext uri="{9D8B030D-6E8A-4147-A177-3AD203B41FA5}">
                      <a16:colId xmlns:a16="http://schemas.microsoft.com/office/drawing/2014/main" val="317859329"/>
                    </a:ext>
                  </a:extLst>
                </a:gridCol>
                <a:gridCol w="2295130">
                  <a:extLst>
                    <a:ext uri="{9D8B030D-6E8A-4147-A177-3AD203B41FA5}">
                      <a16:colId xmlns:a16="http://schemas.microsoft.com/office/drawing/2014/main" val="1493001354"/>
                    </a:ext>
                  </a:extLst>
                </a:gridCol>
                <a:gridCol w="2615953">
                  <a:extLst>
                    <a:ext uri="{9D8B030D-6E8A-4147-A177-3AD203B41FA5}">
                      <a16:colId xmlns:a16="http://schemas.microsoft.com/office/drawing/2014/main" val="1600626413"/>
                    </a:ext>
                  </a:extLst>
                </a:gridCol>
              </a:tblGrid>
              <a:tr h="970960">
                <a:tc>
                  <a:txBody>
                    <a:bodyPr/>
                    <a:lstStyle/>
                    <a:p>
                      <a:r>
                        <a:rPr lang="en-GB" sz="2400" dirty="0" smtClean="0">
                          <a:latin typeface="Arial" panose="020B0604020202020204" pitchFamily="34" charset="0"/>
                          <a:cs typeface="Arial" panose="020B0604020202020204" pitchFamily="34" charset="0"/>
                        </a:rPr>
                        <a:t>Nation</a:t>
                      </a:r>
                      <a:r>
                        <a:rPr lang="en-GB" sz="2400" baseline="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WW1 Military Deaths</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 males 10-40 year old </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12811596"/>
                  </a:ext>
                </a:extLst>
              </a:tr>
              <a:tr h="415272">
                <a:tc>
                  <a:txBody>
                    <a:bodyPr/>
                    <a:lstStyle/>
                    <a:p>
                      <a:r>
                        <a:rPr lang="en-GB" sz="2400" dirty="0" smtClean="0">
                          <a:latin typeface="Arial" panose="020B0604020202020204" pitchFamily="34" charset="0"/>
                          <a:cs typeface="Arial" panose="020B0604020202020204" pitchFamily="34" charset="0"/>
                        </a:rPr>
                        <a:t>France</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1,400,000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20%</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589205"/>
                  </a:ext>
                </a:extLst>
              </a:tr>
              <a:tr h="415272">
                <a:tc>
                  <a:txBody>
                    <a:bodyPr/>
                    <a:lstStyle/>
                    <a:p>
                      <a:r>
                        <a:rPr lang="en-GB" sz="2400" dirty="0" smtClean="0">
                          <a:latin typeface="Arial" panose="020B0604020202020204" pitchFamily="34" charset="0"/>
                          <a:cs typeface="Arial" panose="020B0604020202020204" pitchFamily="34" charset="0"/>
                        </a:rPr>
                        <a:t>Britain</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880,000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18%</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8523127"/>
                  </a:ext>
                </a:extLst>
              </a:tr>
              <a:tr h="415272">
                <a:tc>
                  <a:txBody>
                    <a:bodyPr/>
                    <a:lstStyle/>
                    <a:p>
                      <a:r>
                        <a:rPr lang="en-GB" sz="2400" dirty="0" smtClean="0">
                          <a:latin typeface="Arial" panose="020B0604020202020204" pitchFamily="34" charset="0"/>
                          <a:cs typeface="Arial" panose="020B0604020202020204" pitchFamily="34" charset="0"/>
                        </a:rPr>
                        <a:t>Germany </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2,000,000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15%</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1657177"/>
                  </a:ext>
                </a:extLst>
              </a:tr>
              <a:tr h="415272">
                <a:tc>
                  <a:txBody>
                    <a:bodyPr/>
                    <a:lstStyle/>
                    <a:p>
                      <a:r>
                        <a:rPr lang="en-GB" sz="2400" dirty="0" smtClean="0">
                          <a:latin typeface="Arial" panose="020B0604020202020204" pitchFamily="34" charset="0"/>
                          <a:cs typeface="Arial" panose="020B0604020202020204" pitchFamily="34" charset="0"/>
                        </a:rPr>
                        <a:t>USA </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117,000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0.1%</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3110946"/>
                  </a:ext>
                </a:extLst>
              </a:tr>
            </a:tbl>
          </a:graphicData>
        </a:graphic>
      </p:graphicFrame>
      <p:sp>
        <p:nvSpPr>
          <p:cNvPr id="7" name="TextBox 6"/>
          <p:cNvSpPr txBox="1"/>
          <p:nvPr/>
        </p:nvSpPr>
        <p:spPr>
          <a:xfrm>
            <a:off x="1512955" y="5968755"/>
            <a:ext cx="9940612"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Europe devastated, USA relatively untouched</a:t>
            </a:r>
          </a:p>
        </p:txBody>
      </p:sp>
    </p:spTree>
    <p:extLst>
      <p:ext uri="{BB962C8B-B14F-4D97-AF65-F5344CB8AC3E}">
        <p14:creationId xmlns:p14="http://schemas.microsoft.com/office/powerpoint/2010/main" val="30022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58068</TotalTime>
  <Words>2287</Words>
  <Application>Microsoft Office PowerPoint</Application>
  <PresentationFormat>Widescreen</PresentationFormat>
  <Paragraphs>516</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Century Gothic</vt:lpstr>
      <vt:lpstr>Wingdings 3</vt:lpstr>
      <vt:lpstr>Wisp</vt:lpstr>
      <vt:lpstr>American History</vt:lpstr>
      <vt:lpstr>PowerPoint Presentation</vt:lpstr>
      <vt:lpstr>American History </vt:lpstr>
      <vt:lpstr>Talk 25: Retreat to ‘Normalcy’</vt:lpstr>
      <vt:lpstr>Post War world and Treaty of Versailles</vt:lpstr>
      <vt:lpstr>Situation December 1918</vt:lpstr>
      <vt:lpstr>Russia 1918 &amp; Allied expeditions</vt:lpstr>
      <vt:lpstr>Russian Intervention 1919/1920</vt:lpstr>
      <vt:lpstr>World War the human cost …US relatively unaffected</vt:lpstr>
      <vt:lpstr>USA the new world financial power</vt:lpstr>
      <vt:lpstr>World dominated by 3 surviving “Great Powers”: Americans, British and French …..Germans, Austrians, Ottomans defeated           …..Russia and China in chaos    Everything to be resolved  at Versailles                  …..January 1919</vt:lpstr>
      <vt:lpstr>Wilson’s Resolves to fix the world based on “14 Points”</vt:lpstr>
      <vt:lpstr>Wilson to Britain: "Hope for future”…British Press</vt:lpstr>
      <vt:lpstr>Wilson arrives in France to mass adulation</vt:lpstr>
      <vt:lpstr>The “Big Four” at Versailles …</vt:lpstr>
      <vt:lpstr>US Idealism vs European Realism</vt:lpstr>
      <vt:lpstr>Wilson’s “Vision snubbed”</vt:lpstr>
      <vt:lpstr>The result: Treaty of Surrender</vt:lpstr>
      <vt:lpstr>League of Nations</vt:lpstr>
      <vt:lpstr>Wilson returns to US after 6 months away: world Messiah             </vt:lpstr>
      <vt:lpstr>The US to which Wilson returns in July 1919 not the same country he left in December 1918 </vt:lpstr>
      <vt:lpstr>Spanish Influenza</vt:lpstr>
      <vt:lpstr>Global contagion as troops return home, Vladivostok expedition</vt:lpstr>
      <vt:lpstr>Influenza Epidemic 1918-1920  50 million deaths…2.5% population vs 15m Coronavirus…0.2%)</vt:lpstr>
      <vt:lpstr>“Spanish Influenza” US public messages</vt:lpstr>
      <vt:lpstr>Seattle restrictions (“better ridiculous than dead”)</vt:lpstr>
      <vt:lpstr>Police in Seattle</vt:lpstr>
      <vt:lpstr>Seattle: open air courts</vt:lpstr>
      <vt:lpstr>Assembling masks…Cincinnati 1918</vt:lpstr>
      <vt:lpstr>Ignored in other places:  Mass prayer meeting Los Angeles</vt:lpstr>
      <vt:lpstr>Victory Parade Philadelphia September 1918…200,000 attend…17,000 deaths within a month</vt:lpstr>
      <vt:lpstr>US Reaction</vt:lpstr>
      <vt:lpstr>Great migrations</vt:lpstr>
      <vt:lpstr>US Labour Market and WW1</vt:lpstr>
      <vt:lpstr>Black population 1900….95% in South</vt:lpstr>
      <vt:lpstr>Great Migrations 1910-1920</vt:lpstr>
      <vt:lpstr>Black population triples in Northern Cities</vt:lpstr>
      <vt:lpstr>New arrivals Chicago 1920</vt:lpstr>
      <vt:lpstr>Economic Downturn 1919-1920</vt:lpstr>
      <vt:lpstr>There is going to be trouble..1919…”Red Summer”  </vt:lpstr>
      <vt:lpstr>Republican Opposition</vt:lpstr>
      <vt:lpstr>Isolationism</vt:lpstr>
      <vt:lpstr>Wilson Response</vt:lpstr>
      <vt:lpstr>The reign of “Mrs Wilson”</vt:lpstr>
      <vt:lpstr>Woodrow and Edith …final year</vt:lpstr>
      <vt:lpstr>Election of 1920</vt:lpstr>
      <vt:lpstr>The candidates</vt:lpstr>
      <vt:lpstr>Warren Harding (1865-1923) </vt:lpstr>
      <vt:lpstr>Democrat Poster: Peace for the world</vt:lpstr>
      <vt:lpstr>Republican “America First”…(Version 1)</vt:lpstr>
      <vt:lpstr>The 1920 Choice</vt:lpstr>
      <vt:lpstr>Republican Landslide</vt:lpstr>
      <vt:lpstr>As far as Americans of 1920 were concerned:   ….the non US world not its problem ….all the US wanted was to be left alone &amp; debts paid ….what mattered now was the prosperity of Americans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1784</cp:revision>
  <dcterms:created xsi:type="dcterms:W3CDTF">2023-02-02T12:46:22Z</dcterms:created>
  <dcterms:modified xsi:type="dcterms:W3CDTF">2024-11-04T23:38:20Z</dcterms:modified>
</cp:coreProperties>
</file>